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notesMasterIdLst>
    <p:notesMasterId r:id="rId2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12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sissys_deck/logo_icon_white.png">    </p:cNvPr>
          <p:cNvPicPr>
            <a:picLocks noChangeAspect="1"/>
          </p:cNvPicPr>
          <p:nvPr/>
        </p:nvPicPr>
        <p:blipFill>
          <a:blip r:embed="rId1">
            <a:alphaModFix amt="10000"/>
          </a:blip>
          <a:stretch>
            <a:fillRect/>
          </a:stretch>
        </p:blipFill>
        <p:spPr>
          <a:xfrm>
            <a:off x="8549640" y="1508760"/>
            <a:ext cx="3840480" cy="3456432"/>
          </a:xfrm>
          <a:prstGeom prst="rect">
            <a:avLst/>
          </a:prstGeom>
        </p:spPr>
      </p:pic>
      <p:pic>
        <p:nvPicPr>
          <p:cNvPr id="3" name="Image 1" descr="/root/sissys_deck/logo_lockup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960120"/>
            <a:ext cx="2697480" cy="64190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22960" y="1755648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spc="3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MANAGERS MEETING</a:t>
            </a:r>
            <a:endParaRPr lang="en-US" sz="1300" dirty="0"/>
          </a:p>
        </p:txBody>
      </p:sp>
      <p:sp>
        <p:nvSpPr>
          <p:cNvPr id="5" name="Text 1"/>
          <p:cNvSpPr/>
          <p:nvPr/>
        </p:nvSpPr>
        <p:spPr>
          <a:xfrm>
            <a:off x="777240" y="2331720"/>
            <a:ext cx="84124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800"/>
              </a:lnSpc>
              <a:buNone/>
            </a:pPr>
            <a:r>
              <a:rPr lang="en-US" sz="5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</a:t>
            </a:r>
            <a:endParaRPr lang="en-US" sz="5800" dirty="0"/>
          </a:p>
          <a:p>
            <a:pPr algn="l" indent="0" marL="0">
              <a:lnSpc>
                <a:spcPts val="5800"/>
              </a:lnSpc>
              <a:buNone/>
            </a:pPr>
            <a:r>
              <a:rPr lang="en-US" sz="5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Management</a:t>
            </a:r>
            <a:endParaRPr lang="en-US" sz="5800" dirty="0"/>
          </a:p>
        </p:txBody>
      </p:sp>
      <p:sp>
        <p:nvSpPr>
          <p:cNvPr id="6" name="Text 2"/>
          <p:cNvSpPr/>
          <p:nvPr/>
        </p:nvSpPr>
        <p:spPr>
          <a:xfrm>
            <a:off x="822960" y="4343400"/>
            <a:ext cx="7680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600" i="1" dirty="0">
                <a:solidFill>
                  <a:srgbClr val="C9D2D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a high-power sales floor — from doing the work yourself to coaching a team that runs without you.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822960" y="55321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“Those who know, do.  Those who understand, teach.”</a:t>
            </a:r>
            <a:endParaRPr lang="en-US" sz="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  →  LEVEL 3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247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 </a:t>
            </a:r>
            <a:pPr indent="0" marL="0">
              <a:buNone/>
            </a:pPr>
            <a:r>
              <a:rPr lang="en-US" sz="38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Resolution</a:t>
            </a:r>
            <a:endParaRPr lang="en-US" sz="38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828800"/>
            <a:ext cx="10972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isn't just settling commission disputes. Real conflict resolution is coaching — telling someone they came in late, aren't closing, aren't doing the basics — and helping them fix it.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94360" y="2880360"/>
            <a:ext cx="5532120" cy="3063240"/>
          </a:xfrm>
          <a:prstGeom prst="roundRect">
            <a:avLst>
              <a:gd name="adj" fmla="val 2388"/>
            </a:avLst>
          </a:prstGeom>
          <a:solidFill>
            <a:srgbClr val="0E1E44"/>
          </a:solidFill>
          <a:ln/>
        </p:spPr>
      </p:sp>
      <p:sp>
        <p:nvSpPr>
          <p:cNvPr id="9" name="Text 6"/>
          <p:cNvSpPr/>
          <p:nvPr/>
        </p:nvSpPr>
        <p:spPr>
          <a:xfrm>
            <a:off x="868680" y="3127248"/>
            <a:ext cx="4937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TACIT APPROVAL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868680" y="3493008"/>
            <a:ext cx="5029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not saying something, you approve it.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868680" y="4069080"/>
            <a:ext cx="50292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Say nothing about the late arrivals, the missed closes, the skipped basics — and you've lowered your standard for everyone. Every time you don't address it, you let the bar drop.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6583680" y="2880360"/>
            <a:ext cx="4983480" cy="306324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949440" y="3127248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IT'S SO HARD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6967728" y="3566160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6967728" y="384048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7223760" y="3739896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Everyone has an ego — it lets us confidently fail again and again.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6967728" y="438912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7223760" y="4288536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 being told “you're not good at this” creates friction on the spot.</a:t>
            </a: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6967728" y="493776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0" name="Text 17"/>
          <p:cNvSpPr/>
          <p:nvPr/>
        </p:nvSpPr>
        <p:spPr>
          <a:xfrm>
            <a:off x="7223760" y="4837176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one-on-one coaching IS the conflict most managers avoid.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6967728" y="548640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2" name="Text 19"/>
          <p:cNvSpPr/>
          <p:nvPr/>
        </p:nvSpPr>
        <p:spPr>
          <a:xfrm>
            <a:off x="7223760" y="5385816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Avoiding it is exactly what traps people in the 3-to-5 range.</a:t>
            </a:r>
            <a:endParaRPr lang="en-US" sz="1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812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22960" y="1051560"/>
            <a:ext cx="365760" cy="365760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1600200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LEVEL-THREE MINDSET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822960" y="2148840"/>
            <a:ext cx="10332720" cy="2560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coach is more concerned with how </a:t>
            </a:r>
            <a:pPr algn="l" indent="0" marL="0">
              <a:lnSpc>
                <a:spcPts val="4400"/>
              </a:lnSpc>
              <a:buNone/>
            </a:pPr>
            <a:r>
              <a:rPr lang="en-US" sz="3300" b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bad performance affects their great performers</a:t>
            </a:r>
            <a:pPr algn="l" indent="0" marL="0">
              <a:lnSpc>
                <a:spcPts val="4400"/>
              </a:lnSpc>
              <a:buNone/>
            </a:pPr>
            <a:r>
              <a:rPr lang="en-US" sz="3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than with how great performers affect their bad ones.</a:t>
            </a:r>
            <a:endParaRPr lang="en-US" sz="3300" dirty="0"/>
          </a:p>
        </p:txBody>
      </p:sp>
      <p:sp>
        <p:nvSpPr>
          <p:cNvPr id="5" name="Shape 3"/>
          <p:cNvSpPr/>
          <p:nvPr/>
        </p:nvSpPr>
        <p:spPr>
          <a:xfrm>
            <a:off x="868680" y="4892040"/>
            <a:ext cx="182880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22960" y="5120640"/>
            <a:ext cx="100584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550" i="1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managers are more afraid of the hard conversation than they are of the damage a weak performer does to everyone around them. Flip that fear — protect your best people — and you're coaching at Level Three.</a:t>
            </a:r>
            <a:endParaRPr lang="en-US" sz="15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RUNNING THE FLOOR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Your Finger on the Pulse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4864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can't coach a game you don't watch. Be in the environment your associates are in — the only way to see who needs help with a presentation, the phones, bridal, or closing.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94360" y="3337560"/>
            <a:ext cx="5486400" cy="2606040"/>
          </a:xfrm>
          <a:prstGeom prst="roundRect">
            <a:avLst>
              <a:gd name="adj" fmla="val 2807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68680" y="3566160"/>
            <a:ext cx="4937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FOUNDER'S STANDARD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868680" y="3977640"/>
            <a:ext cx="49834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founder could spend every day in one store. Hear a phone answered wrong and fix it on the spot — how to answer, how to run a bridal presentation, how to close — the same small things, over and over.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868680" y="5440680"/>
            <a:ext cx="4983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5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don't have one founder in one location — we have all of you, holding that same line across stores.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6537960" y="1783080"/>
            <a:ext cx="5029200" cy="4160520"/>
          </a:xfrm>
          <a:prstGeom prst="roundRect">
            <a:avLst>
              <a:gd name="adj" fmla="val 1758"/>
            </a:avLst>
          </a:prstGeom>
          <a:solidFill>
            <a:srgbClr val="0E1E44"/>
          </a:solidFill>
          <a:ln/>
        </p:spPr>
      </p:sp>
      <p:sp>
        <p:nvSpPr>
          <p:cNvPr id="13" name="Shape 10"/>
          <p:cNvSpPr/>
          <p:nvPr/>
        </p:nvSpPr>
        <p:spPr>
          <a:xfrm>
            <a:off x="6949440" y="2194560"/>
            <a:ext cx="237744" cy="23774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6949440" y="2578608"/>
            <a:ext cx="4297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mismatch that destroys a store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6949440" y="3520440"/>
            <a:ext cx="429768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Level-Three store run by a Level-Two manager — someone who won't do conflict resolution, who lets things slide and the floor click up — comes apart.</a:t>
            </a:r>
            <a:endParaRPr lang="en-US" sz="1450" dirty="0"/>
          </a:p>
        </p:txBody>
      </p:sp>
      <p:sp>
        <p:nvSpPr>
          <p:cNvPr id="16" name="Shape 13"/>
          <p:cNvSpPr/>
          <p:nvPr/>
        </p:nvSpPr>
        <p:spPr>
          <a:xfrm>
            <a:off x="6949440" y="4892040"/>
            <a:ext cx="4206240" cy="0"/>
          </a:xfrm>
          <a:prstGeom prst="line">
            <a:avLst/>
          </a:prstGeom>
          <a:noFill/>
          <a:ln w="12700">
            <a:solidFill>
              <a:srgbClr val="34435C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949440" y="5029200"/>
            <a:ext cx="4297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moment you pull away from the floor, the standard starts slipping — quietly, then all at once.</a:t>
            </a:r>
            <a:endParaRPr lang="en-US" sz="13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· STEP ONE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Staff the Sales Floor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5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Average sales per associate, by store — illustrative examples of a number that looks great on paper and hides real risk.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594360" y="2331720"/>
            <a:ext cx="2560320" cy="1691640"/>
          </a:xfrm>
          <a:prstGeom prst="roundRect">
            <a:avLst>
              <a:gd name="adj" fmla="val 4324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85800" y="2542032"/>
            <a:ext cx="2377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$2.17M</a:t>
            </a:r>
            <a:endParaRPr lang="en-US" sz="3400" dirty="0"/>
          </a:p>
        </p:txBody>
      </p:sp>
      <p:sp>
        <p:nvSpPr>
          <p:cNvPr id="10" name="Text 7"/>
          <p:cNvSpPr/>
          <p:nvPr/>
        </p:nvSpPr>
        <p:spPr>
          <a:xfrm>
            <a:off x="685800" y="3364992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spc="1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A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685800" y="367588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spc="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HIGHEST — AND MOST EXPOSED</a:t>
            </a:r>
            <a:endParaRPr lang="en-US" sz="850" dirty="0"/>
          </a:p>
        </p:txBody>
      </p:sp>
      <p:sp>
        <p:nvSpPr>
          <p:cNvPr id="12" name="Shape 9"/>
          <p:cNvSpPr/>
          <p:nvPr/>
        </p:nvSpPr>
        <p:spPr>
          <a:xfrm>
            <a:off x="3383280" y="2331720"/>
            <a:ext cx="256032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474720" y="2542032"/>
            <a:ext cx="2377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~$1.5M</a:t>
            </a:r>
            <a:endParaRPr lang="en-US" sz="3400" dirty="0"/>
          </a:p>
        </p:txBody>
      </p:sp>
      <p:sp>
        <p:nvSpPr>
          <p:cNvPr id="14" name="Text 11"/>
          <p:cNvSpPr/>
          <p:nvPr/>
        </p:nvSpPr>
        <p:spPr>
          <a:xfrm>
            <a:off x="3474720" y="3364992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B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6172200" y="2331720"/>
            <a:ext cx="256032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263640" y="2542032"/>
            <a:ext cx="2377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~$1.4M</a:t>
            </a:r>
            <a:endParaRPr lang="en-US" sz="3400" dirty="0"/>
          </a:p>
        </p:txBody>
      </p:sp>
      <p:sp>
        <p:nvSpPr>
          <p:cNvPr id="17" name="Text 14"/>
          <p:cNvSpPr/>
          <p:nvPr/>
        </p:nvSpPr>
        <p:spPr>
          <a:xfrm>
            <a:off x="6263640" y="3364992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C</a:t>
            </a:r>
            <a:endParaRPr lang="en-US" sz="1150" dirty="0"/>
          </a:p>
        </p:txBody>
      </p:sp>
      <p:sp>
        <p:nvSpPr>
          <p:cNvPr id="18" name="Shape 15"/>
          <p:cNvSpPr/>
          <p:nvPr/>
        </p:nvSpPr>
        <p:spPr>
          <a:xfrm>
            <a:off x="8961120" y="2331720"/>
            <a:ext cx="256032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9052560" y="2542032"/>
            <a:ext cx="2377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~$1.4M</a:t>
            </a:r>
            <a:endParaRPr lang="en-US" sz="3400" dirty="0"/>
          </a:p>
        </p:txBody>
      </p:sp>
      <p:sp>
        <p:nvSpPr>
          <p:cNvPr id="20" name="Text 17"/>
          <p:cNvSpPr/>
          <p:nvPr/>
        </p:nvSpPr>
        <p:spPr>
          <a:xfrm>
            <a:off x="9052560" y="3364992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D</a:t>
            </a:r>
            <a:endParaRPr lang="en-US" sz="1150" dirty="0"/>
          </a:p>
        </p:txBody>
      </p:sp>
      <p:sp>
        <p:nvSpPr>
          <p:cNvPr id="21" name="Shape 18"/>
          <p:cNvSpPr/>
          <p:nvPr/>
        </p:nvSpPr>
        <p:spPr>
          <a:xfrm>
            <a:off x="594360" y="4297680"/>
            <a:ext cx="10972800" cy="1783080"/>
          </a:xfrm>
          <a:prstGeom prst="roundRect">
            <a:avLst>
              <a:gd name="adj" fmla="val 4103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914400" y="4526280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$2.17M PER ASSOCIATE REALLY MEANS</a:t>
            </a:r>
            <a:endParaRPr lang="en-US" sz="1300" dirty="0"/>
          </a:p>
        </p:txBody>
      </p:sp>
      <p:sp>
        <p:nvSpPr>
          <p:cNvPr id="23" name="Shape 20"/>
          <p:cNvSpPr/>
          <p:nvPr/>
        </p:nvSpPr>
        <p:spPr>
          <a:xfrm>
            <a:off x="914400" y="498348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4" name="Text 21"/>
          <p:cNvSpPr/>
          <p:nvPr/>
        </p:nvSpPr>
        <p:spPr>
          <a:xfrm>
            <a:off x="1188720" y="4892040"/>
            <a:ext cx="10149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store is understaffed — losing one or two associates can wreck it.</a:t>
            </a:r>
            <a:endParaRPr lang="en-US" sz="1400" dirty="0"/>
          </a:p>
        </p:txBody>
      </p:sp>
      <p:sp>
        <p:nvSpPr>
          <p:cNvPr id="25" name="Shape 22"/>
          <p:cNvSpPr/>
          <p:nvPr/>
        </p:nvSpPr>
        <p:spPr>
          <a:xfrm>
            <a:off x="914400" y="536752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6" name="Text 23"/>
          <p:cNvSpPr/>
          <p:nvPr/>
        </p:nvSpPr>
        <p:spPr>
          <a:xfrm>
            <a:off x="1188720" y="5276088"/>
            <a:ext cx="10149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Associates are overworked and can't consistently work new door traffic.</a:t>
            </a:r>
            <a:endParaRPr lang="en-US" sz="1400" dirty="0"/>
          </a:p>
        </p:txBody>
      </p:sp>
      <p:sp>
        <p:nvSpPr>
          <p:cNvPr id="27" name="Shape 24"/>
          <p:cNvSpPr/>
          <p:nvPr/>
        </p:nvSpPr>
        <p:spPr>
          <a:xfrm>
            <a:off x="914400" y="5751576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8" name="Text 25"/>
          <p:cNvSpPr/>
          <p:nvPr/>
        </p:nvSpPr>
        <p:spPr>
          <a:xfrm>
            <a:off x="1188720" y="5660136"/>
            <a:ext cx="10149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 the front door isn't managed as tightly as it should be.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E1E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STAFFING WINS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the Revenue Really Lives</a:t>
            </a:r>
            <a:endParaRPr lang="en-US" sz="3400" dirty="0"/>
          </a:p>
        </p:txBody>
      </p:sp>
      <p:pic>
        <p:nvPicPr>
          <p:cNvPr id="5" name="Image 0" descr="/root/sissys_deck/logo_lockup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C77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Shape 4"/>
          <p:cNvSpPr/>
          <p:nvPr/>
        </p:nvSpPr>
        <p:spPr>
          <a:xfrm>
            <a:off x="548640" y="1874520"/>
            <a:ext cx="3520440" cy="1828800"/>
          </a:xfrm>
          <a:prstGeom prst="roundRect">
            <a:avLst>
              <a:gd name="adj" fmla="val 4000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2057400"/>
            <a:ext cx="3154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</a:t>
            </a:r>
            <a:endParaRPr lang="en-US" sz="4000" dirty="0"/>
          </a:p>
        </p:txBody>
      </p:sp>
      <p:sp>
        <p:nvSpPr>
          <p:cNvPr id="9" name="Text 6"/>
          <p:cNvSpPr/>
          <p:nvPr/>
        </p:nvSpPr>
        <p:spPr>
          <a:xfrm>
            <a:off x="822960" y="2971800"/>
            <a:ext cx="2971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revenue comes from existing clients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4315968" y="1874520"/>
            <a:ext cx="3520440" cy="1828800"/>
          </a:xfrm>
          <a:prstGeom prst="roundRect">
            <a:avLst>
              <a:gd name="adj" fmla="val 4000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498848" y="2057400"/>
            <a:ext cx="3154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3–5×</a:t>
            </a:r>
            <a:endParaRPr lang="en-US" sz="4000" dirty="0"/>
          </a:p>
        </p:txBody>
      </p:sp>
      <p:sp>
        <p:nvSpPr>
          <p:cNvPr id="12" name="Text 9"/>
          <p:cNvSpPr/>
          <p:nvPr/>
        </p:nvSpPr>
        <p:spPr>
          <a:xfrm>
            <a:off x="4590288" y="2971800"/>
            <a:ext cx="2971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an existing client is worth vs. a new one</a:t>
            </a:r>
            <a:endParaRPr lang="en-US" sz="1250" dirty="0"/>
          </a:p>
        </p:txBody>
      </p:sp>
      <p:sp>
        <p:nvSpPr>
          <p:cNvPr id="13" name="Shape 10"/>
          <p:cNvSpPr/>
          <p:nvPr/>
        </p:nvSpPr>
        <p:spPr>
          <a:xfrm>
            <a:off x="8083296" y="1874520"/>
            <a:ext cx="3520440" cy="1828800"/>
          </a:xfrm>
          <a:prstGeom prst="roundRect">
            <a:avLst>
              <a:gd name="adj" fmla="val 4000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8266176" y="2057400"/>
            <a:ext cx="3154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3–5%</a:t>
            </a:r>
            <a:endParaRPr lang="en-US" sz="4000" dirty="0"/>
          </a:p>
        </p:txBody>
      </p:sp>
      <p:sp>
        <p:nvSpPr>
          <p:cNvPr id="15" name="Text 12"/>
          <p:cNvSpPr/>
          <p:nvPr/>
        </p:nvSpPr>
        <p:spPr>
          <a:xfrm>
            <a:off x="8357616" y="2971800"/>
            <a:ext cx="2971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lift in transactions &amp; ticket = the stretch goal</a:t>
            </a:r>
            <a:endParaRPr lang="en-US" sz="1250" dirty="0"/>
          </a:p>
        </p:txBody>
      </p:sp>
      <p:sp>
        <p:nvSpPr>
          <p:cNvPr id="16" name="Text 13"/>
          <p:cNvSpPr/>
          <p:nvPr/>
        </p:nvSpPr>
        <p:spPr>
          <a:xfrm>
            <a:off x="548640" y="3977640"/>
            <a:ext cx="10972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trap and the growth engine</a:t>
            </a:r>
            <a:endParaRPr lang="en-US" sz="1900" dirty="0"/>
          </a:p>
        </p:txBody>
      </p:sp>
      <p:sp>
        <p:nvSpPr>
          <p:cNvPr id="17" name="Shape 14"/>
          <p:cNvSpPr/>
          <p:nvPr/>
        </p:nvSpPr>
        <p:spPr>
          <a:xfrm>
            <a:off x="548640" y="4480560"/>
            <a:ext cx="5349240" cy="1600200"/>
          </a:xfrm>
          <a:prstGeom prst="roundRect">
            <a:avLst>
              <a:gd name="adj" fmla="val 4571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868680" y="4645152"/>
            <a:ext cx="4663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CAP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868680" y="4956048"/>
            <a:ext cx="475488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CBD3D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most of your sales sit with existing clients and existing associates, you're capped. Lose a salesperson and transactions fall — the door goes unworked, walk-ins get a worse experience, tickets shrink. Stalemate.</a:t>
            </a:r>
            <a:endParaRPr lang="en-US" sz="1250" dirty="0"/>
          </a:p>
        </p:txBody>
      </p:sp>
      <p:sp>
        <p:nvSpPr>
          <p:cNvPr id="20" name="Shape 17"/>
          <p:cNvSpPr/>
          <p:nvPr/>
        </p:nvSpPr>
        <p:spPr>
          <a:xfrm>
            <a:off x="6172200" y="4480560"/>
            <a:ext cx="5349240" cy="1600200"/>
          </a:xfrm>
          <a:prstGeom prst="roundRect">
            <a:avLst>
              <a:gd name="adj" fmla="val 4571"/>
            </a:avLst>
          </a:prstGeom>
          <a:solidFill>
            <a:srgbClr val="08122B"/>
          </a:solidFill>
          <a:ln w="12700">
            <a:solidFill>
              <a:srgbClr val="2E6DF0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492240" y="4645152"/>
            <a:ext cx="4663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ENGINE</a:t>
            </a:r>
            <a:endParaRPr lang="en-US" sz="1200" dirty="0"/>
          </a:p>
        </p:txBody>
      </p:sp>
      <p:sp>
        <p:nvSpPr>
          <p:cNvPr id="22" name="Text 19"/>
          <p:cNvSpPr/>
          <p:nvPr/>
        </p:nvSpPr>
        <p:spPr>
          <a:xfrm>
            <a:off x="6492240" y="4956048"/>
            <a:ext cx="475488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CBD3D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growth comes from capturing new clients with newer people who work the door and bridal — while your tenured associates keep clienteling their book back in. That's how you grow.</a:t>
            </a:r>
            <a:endParaRPr lang="en-US" sz="12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HIRING MATH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Associate Is a Business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Shape 4"/>
          <p:cNvSpPr/>
          <p:nvPr/>
        </p:nvSpPr>
        <p:spPr>
          <a:xfrm>
            <a:off x="594360" y="1783080"/>
            <a:ext cx="5349240" cy="2057400"/>
          </a:xfrm>
          <a:prstGeom prst="roundRect">
            <a:avLst>
              <a:gd name="adj" fmla="val 3556"/>
            </a:avLst>
          </a:prstGeom>
          <a:solidFill>
            <a:srgbClr val="0E1E44"/>
          </a:solidFill>
          <a:ln/>
        </p:spPr>
      </p:sp>
      <p:sp>
        <p:nvSpPr>
          <p:cNvPr id="8" name="Text 5"/>
          <p:cNvSpPr/>
          <p:nvPr/>
        </p:nvSpPr>
        <p:spPr>
          <a:xfrm>
            <a:off x="868680" y="1993392"/>
            <a:ext cx="4846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SALES-TO-SALARY RULE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868680" y="2331720"/>
            <a:ext cx="48463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~12%</a:t>
            </a:r>
            <a:pPr indent="0" marL="0">
              <a:buNone/>
            </a:pPr>
            <a:r>
              <a:rPr lang="en-US" sz="1500" dirty="0">
                <a:solidFill>
                  <a:srgbClr val="C7D0DC"/>
                </a:solidFill>
              </a:rPr>
              <a:t>  sales-to-salaries</a:t>
            </a:r>
            <a:endParaRPr lang="en-US" sz="3000" dirty="0"/>
          </a:p>
        </p:txBody>
      </p:sp>
      <p:sp>
        <p:nvSpPr>
          <p:cNvPr id="10" name="Text 7"/>
          <p:cNvSpPr/>
          <p:nvPr/>
        </p:nvSpPr>
        <p:spPr>
          <a:xfrm>
            <a:off x="868680" y="2926080"/>
            <a:ext cx="48463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roughly $1.3–1.4M in sales, that budget opens up — and you can hire the next person. Train them past a million, then hire again right behind them.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594360" y="4023360"/>
            <a:ext cx="534924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associate runs ~100 clients that drive 80%+ of their sales. This business is built on clientele, not walk-ins — so every associate you train adds 100 high-end clients.</a:t>
            </a:r>
            <a:endParaRPr lang="en-US" sz="1550" dirty="0"/>
          </a:p>
        </p:txBody>
      </p:sp>
      <p:sp>
        <p:nvSpPr>
          <p:cNvPr id="12" name="Text 9"/>
          <p:cNvSpPr/>
          <p:nvPr/>
        </p:nvSpPr>
        <p:spPr>
          <a:xfrm>
            <a:off x="6537960" y="178308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CLIENT MULTIPLIER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6537960" y="2331720"/>
            <a:ext cx="2651760" cy="777240"/>
          </a:xfrm>
          <a:prstGeom prst="roundRect">
            <a:avLst>
              <a:gd name="adj" fmla="val 7059"/>
            </a:avLst>
          </a:prstGeom>
          <a:solidFill>
            <a:srgbClr val="C7D6F5"/>
          </a:solidFill>
          <a:ln/>
        </p:spPr>
      </p:sp>
      <p:sp>
        <p:nvSpPr>
          <p:cNvPr id="14" name="Text 11"/>
          <p:cNvSpPr/>
          <p:nvPr/>
        </p:nvSpPr>
        <p:spPr>
          <a:xfrm>
            <a:off x="6766560" y="2350008"/>
            <a:ext cx="2286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300–400 clients</a:t>
            </a:r>
            <a:endParaRPr lang="en-US" sz="1800" dirty="0"/>
          </a:p>
        </p:txBody>
      </p:sp>
      <p:sp>
        <p:nvSpPr>
          <p:cNvPr id="15" name="Text 12"/>
          <p:cNvSpPr/>
          <p:nvPr/>
        </p:nvSpPr>
        <p:spPr>
          <a:xfrm>
            <a:off x="6537960" y="3136392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3–4 associates</a:t>
            </a:r>
            <a:endParaRPr lang="en-US" sz="1200" dirty="0"/>
          </a:p>
        </p:txBody>
      </p:sp>
      <p:sp>
        <p:nvSpPr>
          <p:cNvPr id="16" name="Shape 13"/>
          <p:cNvSpPr/>
          <p:nvPr/>
        </p:nvSpPr>
        <p:spPr>
          <a:xfrm>
            <a:off x="6537960" y="3383280"/>
            <a:ext cx="4572000" cy="777240"/>
          </a:xfrm>
          <a:prstGeom prst="roundRect">
            <a:avLst>
              <a:gd name="adj" fmla="val 7059"/>
            </a:avLst>
          </a:prstGeom>
          <a:solidFill>
            <a:srgbClr val="2E6DF0"/>
          </a:solidFill>
          <a:ln/>
        </p:spPr>
      </p:sp>
      <p:sp>
        <p:nvSpPr>
          <p:cNvPr id="17" name="Text 14"/>
          <p:cNvSpPr/>
          <p:nvPr/>
        </p:nvSpPr>
        <p:spPr>
          <a:xfrm>
            <a:off x="6766560" y="3401568"/>
            <a:ext cx="4206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1,000 clients</a:t>
            </a:r>
            <a:endParaRPr lang="en-US" sz="2200" dirty="0"/>
          </a:p>
        </p:txBody>
      </p:sp>
      <p:sp>
        <p:nvSpPr>
          <p:cNvPr id="18" name="Text 15"/>
          <p:cNvSpPr/>
          <p:nvPr/>
        </p:nvSpPr>
        <p:spPr>
          <a:xfrm>
            <a:off x="6537960" y="4187952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associates</a:t>
            </a:r>
            <a:endParaRPr lang="en-US" sz="1200" dirty="0"/>
          </a:p>
        </p:txBody>
      </p:sp>
      <p:sp>
        <p:nvSpPr>
          <p:cNvPr id="19" name="Shape 16"/>
          <p:cNvSpPr/>
          <p:nvPr/>
        </p:nvSpPr>
        <p:spPr>
          <a:xfrm>
            <a:off x="6537960" y="4709160"/>
            <a:ext cx="502920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858000" y="4864608"/>
            <a:ext cx="44348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i="1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top associate's top 100 clients drive well north of 60–80% of their revenue. Add sellers, and you multiply the whole book.</a:t>
            </a:r>
            <a:endParaRPr lang="en-US" sz="13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 THE CULTURE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Hire Steadily, Not All at Once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10972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want to keep your culture, you can't drop six new hires onto the floor at once. Growth in headcount has to protect the room's standard.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94360" y="2651760"/>
            <a:ext cx="5349240" cy="3200400"/>
          </a:xfrm>
          <a:prstGeom prst="roundRect">
            <a:avLst>
              <a:gd name="adj" fmla="val 2286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960120" y="2880360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AT ONCE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978408" y="3310128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978408" y="362102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2" name="Text 9"/>
          <p:cNvSpPr/>
          <p:nvPr/>
        </p:nvSpPr>
        <p:spPr>
          <a:xfrm>
            <a:off x="1234440" y="352044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click up and compete with each other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978408" y="416966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1234440" y="406908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listen less — harder to set your standard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978408" y="471830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61772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Much harder to train as a group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978408" y="526694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1234440" y="516636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Culture gets diluted fast</a:t>
            </a:r>
            <a:endParaRPr lang="en-US" sz="1400" dirty="0"/>
          </a:p>
        </p:txBody>
      </p:sp>
      <p:sp>
        <p:nvSpPr>
          <p:cNvPr id="19" name="Shape 16"/>
          <p:cNvSpPr/>
          <p:nvPr/>
        </p:nvSpPr>
        <p:spPr>
          <a:xfrm>
            <a:off x="6172200" y="2651760"/>
            <a:ext cx="5349240" cy="3200400"/>
          </a:xfrm>
          <a:prstGeom prst="roundRect">
            <a:avLst>
              <a:gd name="adj" fmla="val 2286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37960" y="2880360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AT A TIME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6556248" y="3310128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556248" y="362102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20"/>
          <p:cNvSpPr/>
          <p:nvPr/>
        </p:nvSpPr>
        <p:spPr>
          <a:xfrm>
            <a:off x="6812280" y="352044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Surrounded by 15 tenured associates</a:t>
            </a:r>
            <a:endParaRPr lang="en-US" sz="1400" dirty="0"/>
          </a:p>
        </p:txBody>
      </p:sp>
      <p:sp>
        <p:nvSpPr>
          <p:cNvPr id="24" name="Shape 21"/>
          <p:cNvSpPr/>
          <p:nvPr/>
        </p:nvSpPr>
        <p:spPr>
          <a:xfrm>
            <a:off x="6556248" y="416966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6812280" y="406908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choice but to assimilate</a:t>
            </a:r>
            <a:endParaRPr lang="en-US" sz="1400" dirty="0"/>
          </a:p>
        </p:txBody>
      </p:sp>
      <p:sp>
        <p:nvSpPr>
          <p:cNvPr id="26" name="Shape 23"/>
          <p:cNvSpPr/>
          <p:nvPr/>
        </p:nvSpPr>
        <p:spPr>
          <a:xfrm>
            <a:off x="6556248" y="471830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6812280" y="461772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Absorbs the standard by osmosis</a:t>
            </a:r>
            <a:endParaRPr lang="en-US" sz="1400" dirty="0"/>
          </a:p>
        </p:txBody>
      </p:sp>
      <p:sp>
        <p:nvSpPr>
          <p:cNvPr id="28" name="Shape 25"/>
          <p:cNvSpPr/>
          <p:nvPr/>
        </p:nvSpPr>
        <p:spPr>
          <a:xfrm>
            <a:off x="6556248" y="526694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12280" y="516636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Far easier to train and keep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594360" y="603504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new hire among fifteen tenured sellers assimilates. Six new hires together build their own culture — usually not the one you want.</a:t>
            </a:r>
            <a:endParaRPr lang="en-US" sz="13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· STEP TWO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Hire for Three Traits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won't know from an interview who's a top seller — even the best guess right about one in three. So build a system, take the chance, and hire for what you can coach around.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606040"/>
            <a:ext cx="3520440" cy="1783080"/>
          </a:xfrm>
          <a:prstGeom prst="roundRect">
            <a:avLst>
              <a:gd name="adj" fmla="val 4103"/>
            </a:avLst>
          </a:prstGeom>
          <a:solidFill>
            <a:srgbClr val="0E1E44"/>
          </a:solidFill>
          <a:ln/>
        </p:spPr>
      </p:sp>
      <p:sp>
        <p:nvSpPr>
          <p:cNvPr id="9" name="Shape 6"/>
          <p:cNvSpPr/>
          <p:nvPr/>
        </p:nvSpPr>
        <p:spPr>
          <a:xfrm>
            <a:off x="914400" y="2880360"/>
            <a:ext cx="201168" cy="20116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0" name="Text 7"/>
          <p:cNvSpPr/>
          <p:nvPr/>
        </p:nvSpPr>
        <p:spPr>
          <a:xfrm>
            <a:off x="1234440" y="2788920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Resilient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914400" y="3337560"/>
            <a:ext cx="2971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they mess up, they're okay. They bounce back instead of breaking.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4361688" y="2606040"/>
            <a:ext cx="3520440" cy="1783080"/>
          </a:xfrm>
          <a:prstGeom prst="roundRect">
            <a:avLst>
              <a:gd name="adj" fmla="val 4103"/>
            </a:avLst>
          </a:prstGeom>
          <a:solidFill>
            <a:srgbClr val="0E1E44"/>
          </a:solidFill>
          <a:ln/>
        </p:spPr>
      </p:sp>
      <p:sp>
        <p:nvSpPr>
          <p:cNvPr id="13" name="Shape 10"/>
          <p:cNvSpPr/>
          <p:nvPr/>
        </p:nvSpPr>
        <p:spPr>
          <a:xfrm>
            <a:off x="4681728" y="2880360"/>
            <a:ext cx="201168" cy="20116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5001768" y="2788920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4681728" y="3337560"/>
            <a:ext cx="2971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control their body language and themselves under pressure.</a:t>
            </a:r>
            <a:endParaRPr lang="en-US" sz="1350" dirty="0"/>
          </a:p>
        </p:txBody>
      </p:sp>
      <p:sp>
        <p:nvSpPr>
          <p:cNvPr id="16" name="Shape 13"/>
          <p:cNvSpPr/>
          <p:nvPr/>
        </p:nvSpPr>
        <p:spPr>
          <a:xfrm>
            <a:off x="8129016" y="2606040"/>
            <a:ext cx="3520440" cy="1783080"/>
          </a:xfrm>
          <a:prstGeom prst="roundRect">
            <a:avLst>
              <a:gd name="adj" fmla="val 4103"/>
            </a:avLst>
          </a:prstGeom>
          <a:solidFill>
            <a:srgbClr val="0E1E44"/>
          </a:solidFill>
          <a:ln/>
        </p:spPr>
      </p:sp>
      <p:sp>
        <p:nvSpPr>
          <p:cNvPr id="17" name="Shape 14"/>
          <p:cNvSpPr/>
          <p:nvPr/>
        </p:nvSpPr>
        <p:spPr>
          <a:xfrm>
            <a:off x="8449056" y="2880360"/>
            <a:ext cx="201168" cy="20116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8769096" y="2788920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Malleable</a:t>
            </a:r>
            <a:endParaRPr lang="en-US" sz="2000" dirty="0"/>
          </a:p>
        </p:txBody>
      </p:sp>
      <p:sp>
        <p:nvSpPr>
          <p:cNvPr id="19" name="Text 16"/>
          <p:cNvSpPr/>
          <p:nvPr/>
        </p:nvSpPr>
        <p:spPr>
          <a:xfrm>
            <a:off x="8449056" y="3337560"/>
            <a:ext cx="2971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They'll listen. Maybe not perfectly — but enough to coach one-on-one.</a:t>
            </a:r>
            <a:endParaRPr lang="en-US" sz="1350" dirty="0"/>
          </a:p>
        </p:txBody>
      </p:sp>
      <p:sp>
        <p:nvSpPr>
          <p:cNvPr id="20" name="Shape 17"/>
          <p:cNvSpPr/>
          <p:nvPr/>
        </p:nvSpPr>
        <p:spPr>
          <a:xfrm>
            <a:off x="594360" y="4617720"/>
            <a:ext cx="10972800" cy="14630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914400" y="4800600"/>
            <a:ext cx="10332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THEN TEACH THE FRAMEWORK — IT'S ALREADY BUILT FOR YOU</a:t>
            </a:r>
            <a:endParaRPr lang="en-US" sz="1250" dirty="0"/>
          </a:p>
        </p:txBody>
      </p:sp>
      <p:sp>
        <p:nvSpPr>
          <p:cNvPr id="22" name="Text 19"/>
          <p:cNvSpPr/>
          <p:nvPr/>
        </p:nvSpPr>
        <p:spPr>
          <a:xfrm>
            <a:off x="914400" y="5166360"/>
            <a:ext cx="103327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Seven Absolutes</a:t>
            </a:r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greeting at the door, the sweet spot, introductions, gathering information, the walk — plus </a:t>
            </a:r>
            <a:pPr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WOW pieces</a:t>
            </a:r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to teach high-end selling, reading budgets, and not judging people. That's the framework that builds a million-dollar seller.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812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sissys_deck/logo_icon_white.png">    </p:cNvPr>
          <p:cNvPicPr>
            <a:picLocks noChangeAspect="1"/>
          </p:cNvPicPr>
          <p:nvPr/>
        </p:nvPicPr>
        <p:blipFill>
          <a:blip r:embed="rId1">
            <a:alphaModFix amt="10000"/>
          </a:blip>
          <a:stretch>
            <a:fillRect/>
          </a:stretch>
        </p:blipFill>
        <p:spPr>
          <a:xfrm>
            <a:off x="9052560" y="1234440"/>
            <a:ext cx="3291840" cy="296265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2960" y="12344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WHOLE GAME PLAN</a:t>
            </a:r>
            <a:endParaRPr lang="en-US" sz="1300" dirty="0"/>
          </a:p>
        </p:txBody>
      </p:sp>
      <p:sp>
        <p:nvSpPr>
          <p:cNvPr id="4" name="Shape 1"/>
          <p:cNvSpPr/>
          <p:nvPr/>
        </p:nvSpPr>
        <p:spPr>
          <a:xfrm>
            <a:off x="868680" y="1737360"/>
            <a:ext cx="146304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777240" y="2011680"/>
            <a:ext cx="84124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10% better</a:t>
            </a:r>
            <a:endParaRPr lang="en-US" sz="4600" dirty="0"/>
          </a:p>
          <a:p>
            <a:pPr algn="l" indent="0" marL="0">
              <a:lnSpc>
                <a:spcPts val="5000"/>
              </a:lnSpc>
              <a:buNone/>
            </a:pPr>
            <a:r>
              <a:rPr lang="en-US" sz="4600" b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single year.</a:t>
            </a:r>
            <a:endParaRPr lang="en-US" sz="4600" dirty="0"/>
          </a:p>
        </p:txBody>
      </p:sp>
      <p:sp>
        <p:nvSpPr>
          <p:cNvPr id="6" name="Shape 3"/>
          <p:cNvSpPr/>
          <p:nvPr/>
        </p:nvSpPr>
        <p:spPr>
          <a:xfrm>
            <a:off x="822960" y="3977640"/>
            <a:ext cx="5029200" cy="1600200"/>
          </a:xfrm>
          <a:prstGeom prst="roundRect">
            <a:avLst>
              <a:gd name="adj" fmla="val 4571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143000" y="416052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3000" dirty="0"/>
          </a:p>
        </p:txBody>
      </p:sp>
      <p:sp>
        <p:nvSpPr>
          <p:cNvPr id="8" name="Text 5"/>
          <p:cNvSpPr/>
          <p:nvPr/>
        </p:nvSpPr>
        <p:spPr>
          <a:xfrm>
            <a:off x="2057400" y="4160520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better yourself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2057400" y="461772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Sharpen your own game — and your ability to delegate and build people up.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6217920" y="3977640"/>
            <a:ext cx="5029200" cy="1600200"/>
          </a:xfrm>
          <a:prstGeom prst="roundRect">
            <a:avLst>
              <a:gd name="adj" fmla="val 4571"/>
            </a:avLst>
          </a:prstGeom>
          <a:solidFill>
            <a:srgbClr val="0E1E44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37960" y="416052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3000" dirty="0"/>
          </a:p>
        </p:txBody>
      </p:sp>
      <p:sp>
        <p:nvSpPr>
          <p:cNvPr id="12" name="Text 9"/>
          <p:cNvSpPr/>
          <p:nvPr/>
        </p:nvSpPr>
        <p:spPr>
          <a:xfrm>
            <a:off x="7452360" y="4160520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your team up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7452360" y="461772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Staff steadily, coach hard, protect the culture, and multiply your best sellers.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822960" y="5897880"/>
            <a:ext cx="7863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That's the simplicity of building a high-power sales floor.</a:t>
            </a:r>
            <a:endParaRPr lang="en-US" sz="1700" dirty="0"/>
          </a:p>
        </p:txBody>
      </p:sp>
      <p:pic>
        <p:nvPicPr>
          <p:cNvPr id="15" name="Image 1" descr="/root/sissys_deck/logo_lockup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1160" y="5788152"/>
            <a:ext cx="2331720" cy="5550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E1E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005840"/>
            <a:ext cx="105156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4000" b="1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“Those who know, do.</a:t>
            </a:r>
            <a:endParaRPr lang="en-US" sz="4000" dirty="0"/>
          </a:p>
          <a:p>
            <a:pPr algn="l" indent="0" marL="0">
              <a:lnSpc>
                <a:spcPts val="4600"/>
              </a:lnSpc>
              <a:buNone/>
            </a:pPr>
            <a:r>
              <a:rPr lang="en-US" sz="4000" b="1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Those who understand, teach.”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868680" y="2880360"/>
            <a:ext cx="182880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22960" y="3291840"/>
            <a:ext cx="5074920" cy="2651760"/>
          </a:xfrm>
          <a:prstGeom prst="roundRect">
            <a:avLst>
              <a:gd name="adj" fmla="val 2759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88720" y="3657600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6" name="Text 4"/>
          <p:cNvSpPr/>
          <p:nvPr/>
        </p:nvSpPr>
        <p:spPr>
          <a:xfrm>
            <a:off x="1481328" y="3566160"/>
            <a:ext cx="4206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KNOWING = DOING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188720" y="4114800"/>
            <a:ext cx="438912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can do yourself. It separates you on the sales floor, in sports, in any single performance. One-on-one, the doer wins.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6263640" y="3291840"/>
            <a:ext cx="5074920" cy="2651760"/>
          </a:xfrm>
          <a:prstGeom prst="roundRect">
            <a:avLst>
              <a:gd name="adj" fmla="val 2759"/>
            </a:avLst>
          </a:prstGeom>
          <a:solidFill>
            <a:srgbClr val="08122B"/>
          </a:solidFill>
          <a:ln w="12700">
            <a:solidFill>
              <a:srgbClr val="2C3B5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6629400" y="3657600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0" name="Text 8"/>
          <p:cNvSpPr/>
          <p:nvPr/>
        </p:nvSpPr>
        <p:spPr>
          <a:xfrm>
            <a:off x="6922008" y="3566160"/>
            <a:ext cx="4206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= TEACHING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629400" y="4114800"/>
            <a:ext cx="438912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moment you grasp why something works, your concepts change faster — and you can build it in others. That's leverage.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822960" y="6172200"/>
            <a:ext cx="10424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9FB0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business we chase multipliers and leverage — because understanding is what compounds.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CORE IDEA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Person, One Place in Time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5321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can do alone is powerful — and it caps you. One person can only be in one place: one customer at a time. Growth comes from multiplying yourself through people.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94360" y="3200400"/>
            <a:ext cx="553212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68680" y="3310128"/>
            <a:ext cx="5029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40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pPr algn="l" indent="0" marL="0">
              <a:lnSpc>
                <a:spcPts val="3000"/>
              </a:lnSpc>
              <a:buNone/>
            </a:pPr>
            <a:r>
              <a:rPr lang="en-US" sz="1500" dirty="0">
                <a:solidFill>
                  <a:srgbClr val="63708A"/>
                </a:solidFill>
              </a:rPr>
              <a:t>  hrs (one person)</a:t>
            </a:r>
            <a:pPr algn="l" indent="0" marL="0">
              <a:lnSpc>
                <a:spcPts val="3000"/>
              </a:lnSpc>
              <a:buNone/>
            </a:pPr>
            <a:r>
              <a:rPr lang="en-US" sz="1400" i="1" dirty="0">
                <a:solidFill>
                  <a:srgbClr val="63708A"/>
                </a:solidFill>
              </a:rPr>
              <a:t>   is beaten by   </a:t>
            </a:r>
            <a:endParaRPr lang="en-US" sz="4000" dirty="0"/>
          </a:p>
          <a:p>
            <a:pPr algn="l" indent="0" marL="0">
              <a:lnSpc>
                <a:spcPts val="3000"/>
              </a:lnSpc>
              <a:buNone/>
            </a:pPr>
            <a:r>
              <a:rPr lang="en-US" sz="4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pPr algn="l" indent="0" marL="0">
              <a:lnSpc>
                <a:spcPts val="3000"/>
              </a:lnSpc>
              <a:buNone/>
            </a:pPr>
            <a:r>
              <a:rPr lang="en-US" sz="1500" dirty="0">
                <a:solidFill>
                  <a:srgbClr val="63708A"/>
                </a:solidFill>
              </a:rPr>
              <a:t>  hrs (two people at eight)</a:t>
            </a:r>
            <a:endParaRPr lang="en-US" sz="4000" dirty="0"/>
          </a:p>
        </p:txBody>
      </p:sp>
      <p:sp>
        <p:nvSpPr>
          <p:cNvPr id="10" name="Text 7"/>
          <p:cNvSpPr/>
          <p:nvPr/>
        </p:nvSpPr>
        <p:spPr>
          <a:xfrm>
            <a:off x="594360" y="4892040"/>
            <a:ext cx="5532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i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“Energy flows where attention goes.”</a:t>
            </a:r>
            <a:endParaRPr lang="en-US" sz="1700" dirty="0"/>
          </a:p>
        </p:txBody>
      </p:sp>
      <p:sp>
        <p:nvSpPr>
          <p:cNvPr id="11" name="Shape 8"/>
          <p:cNvSpPr/>
          <p:nvPr/>
        </p:nvSpPr>
        <p:spPr>
          <a:xfrm>
            <a:off x="6537960" y="1783080"/>
            <a:ext cx="5029200" cy="4434840"/>
          </a:xfrm>
          <a:prstGeom prst="roundRect">
            <a:avLst>
              <a:gd name="adj" fmla="val 1649"/>
            </a:avLst>
          </a:prstGeom>
          <a:solidFill>
            <a:srgbClr val="0E1E44"/>
          </a:solidFill>
          <a:ln/>
        </p:spPr>
      </p:sp>
      <p:sp>
        <p:nvSpPr>
          <p:cNvPr id="12" name="Text 9"/>
          <p:cNvSpPr/>
          <p:nvPr/>
        </p:nvSpPr>
        <p:spPr>
          <a:xfrm>
            <a:off x="6903720" y="201168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SHOVEL  vs.  BULLDOZER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6922008" y="2487168"/>
            <a:ext cx="128016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6922008" y="2788920"/>
            <a:ext cx="128016" cy="128016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5" name="Text 12"/>
          <p:cNvSpPr/>
          <p:nvPr/>
        </p:nvSpPr>
        <p:spPr>
          <a:xfrm>
            <a:off x="7159752" y="2688336"/>
            <a:ext cx="4023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Shovel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7159752" y="299923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one-person operation. Simple, immediate — and limited to what one back can lift.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6922008" y="3886200"/>
            <a:ext cx="128016" cy="128016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7159752" y="3785616"/>
            <a:ext cx="4023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Bulldozer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7159752" y="409651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Takes a whole company to build. But once you have it, you move serious ground.</a:t>
            </a:r>
            <a:endParaRPr lang="en-US" sz="1300" dirty="0"/>
          </a:p>
        </p:txBody>
      </p:sp>
      <p:sp>
        <p:nvSpPr>
          <p:cNvPr id="20" name="Shape 17"/>
          <p:cNvSpPr/>
          <p:nvPr/>
        </p:nvSpPr>
        <p:spPr>
          <a:xfrm>
            <a:off x="6922008" y="4983480"/>
            <a:ext cx="128016" cy="128016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1" name="Text 18"/>
          <p:cNvSpPr/>
          <p:nvPr/>
        </p:nvSpPr>
        <p:spPr>
          <a:xfrm>
            <a:off x="7159752" y="4882896"/>
            <a:ext cx="4023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Horsepower</a:t>
            </a:r>
            <a:endParaRPr lang="en-US" sz="1500" dirty="0"/>
          </a:p>
        </p:txBody>
      </p:sp>
      <p:sp>
        <p:nvSpPr>
          <p:cNvPr id="22" name="Text 19"/>
          <p:cNvSpPr/>
          <p:nvPr/>
        </p:nvSpPr>
        <p:spPr>
          <a:xfrm>
            <a:off x="7159752" y="519379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 hp clears saplings; 500 hp clears the lot. Same job, a different order of output.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FRAMEWORK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Levels of Management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3736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5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every sales floor, managers sit at one of three levels. The goal of this game plan is to move up them — deliberately.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94360" y="2514600"/>
            <a:ext cx="3520440" cy="3749040"/>
          </a:xfrm>
          <a:prstGeom prst="roundRect">
            <a:avLst>
              <a:gd name="adj" fmla="val 2078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914400" y="2788920"/>
            <a:ext cx="777240" cy="777240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0" name="Text 7"/>
          <p:cNvSpPr/>
          <p:nvPr/>
        </p:nvSpPr>
        <p:spPr>
          <a:xfrm>
            <a:off x="914400" y="2816352"/>
            <a:ext cx="777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1828800" y="278892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Standout</a:t>
            </a:r>
            <a:endParaRPr lang="en-US" sz="1900" dirty="0"/>
          </a:p>
        </p:txBody>
      </p:sp>
      <p:sp>
        <p:nvSpPr>
          <p:cNvPr id="12" name="Text 9"/>
          <p:cNvSpPr/>
          <p:nvPr/>
        </p:nvSpPr>
        <p:spPr>
          <a:xfrm>
            <a:off x="1828800" y="324612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SINGLE FORCE MULTIPLIER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914400" y="3794760"/>
            <a:ext cx="292608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Excellent themselves. Drives every sale. Hires people around them who carry less — so everything runs through one person.</a:t>
            </a:r>
            <a:endParaRPr lang="en-US" sz="1350" dirty="0"/>
          </a:p>
        </p:txBody>
      </p:sp>
      <p:sp>
        <p:nvSpPr>
          <p:cNvPr id="14" name="Shape 11"/>
          <p:cNvSpPr/>
          <p:nvPr/>
        </p:nvSpPr>
        <p:spPr>
          <a:xfrm>
            <a:off x="914400" y="5577840"/>
            <a:ext cx="2880360" cy="0"/>
          </a:xfrm>
          <a:prstGeom prst="line">
            <a:avLst/>
          </a:prstGeom>
          <a:noFill/>
          <a:ln w="12700">
            <a:solidFill>
              <a:srgbClr val="DDE6F6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914400" y="5669280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RELIANT ON SELF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4361688" y="2514600"/>
            <a:ext cx="3520440" cy="3749040"/>
          </a:xfrm>
          <a:prstGeom prst="roundRect">
            <a:avLst>
              <a:gd name="adj" fmla="val 2078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4681728" y="2788920"/>
            <a:ext cx="777240" cy="777240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4681728" y="2816352"/>
            <a:ext cx="777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400" dirty="0"/>
          </a:p>
        </p:txBody>
      </p:sp>
      <p:sp>
        <p:nvSpPr>
          <p:cNvPr id="19" name="Text 16"/>
          <p:cNvSpPr/>
          <p:nvPr/>
        </p:nvSpPr>
        <p:spPr>
          <a:xfrm>
            <a:off x="5596128" y="278892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Player-Manager</a:t>
            </a:r>
            <a:endParaRPr lang="en-US" sz="1900" dirty="0"/>
          </a:p>
        </p:txBody>
      </p:sp>
      <p:sp>
        <p:nvSpPr>
          <p:cNvPr id="20" name="Text 17"/>
          <p:cNvSpPr/>
          <p:nvPr/>
        </p:nvSpPr>
        <p:spPr>
          <a:xfrm>
            <a:off x="5596128" y="324612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3–5 SALES ASSOCIATES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4681728" y="3794760"/>
            <a:ext cx="292608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Still the top seller, now leading a few. Grows sales consistently, but leans on selling more than building the team.</a:t>
            </a:r>
            <a:endParaRPr lang="en-US" sz="1350" dirty="0"/>
          </a:p>
        </p:txBody>
      </p:sp>
      <p:sp>
        <p:nvSpPr>
          <p:cNvPr id="22" name="Shape 19"/>
          <p:cNvSpPr/>
          <p:nvPr/>
        </p:nvSpPr>
        <p:spPr>
          <a:xfrm>
            <a:off x="4681728" y="5577840"/>
            <a:ext cx="2880360" cy="0"/>
          </a:xfrm>
          <a:prstGeom prst="line">
            <a:avLst/>
          </a:prstGeom>
          <a:noFill/>
          <a:ln w="12700">
            <a:solidFill>
              <a:srgbClr val="DDE6F6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4681728" y="5669280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STILL VOLATILE</a:t>
            </a:r>
            <a:endParaRPr lang="en-US" sz="1050" dirty="0"/>
          </a:p>
        </p:txBody>
      </p:sp>
      <p:sp>
        <p:nvSpPr>
          <p:cNvPr id="24" name="Shape 21"/>
          <p:cNvSpPr/>
          <p:nvPr/>
        </p:nvSpPr>
        <p:spPr>
          <a:xfrm>
            <a:off x="8129016" y="2514600"/>
            <a:ext cx="3520440" cy="3749040"/>
          </a:xfrm>
          <a:prstGeom prst="roundRect">
            <a:avLst>
              <a:gd name="adj" fmla="val 2078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8449056" y="2788920"/>
            <a:ext cx="777240" cy="777240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6" name="Text 23"/>
          <p:cNvSpPr/>
          <p:nvPr/>
        </p:nvSpPr>
        <p:spPr>
          <a:xfrm>
            <a:off x="8449056" y="2816352"/>
            <a:ext cx="777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400" dirty="0"/>
          </a:p>
        </p:txBody>
      </p:sp>
      <p:sp>
        <p:nvSpPr>
          <p:cNvPr id="27" name="Text 24"/>
          <p:cNvSpPr/>
          <p:nvPr/>
        </p:nvSpPr>
        <p:spPr>
          <a:xfrm>
            <a:off x="9363456" y="278892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Coach</a:t>
            </a:r>
            <a:endParaRPr lang="en-US" sz="1900" dirty="0"/>
          </a:p>
        </p:txBody>
      </p:sp>
      <p:sp>
        <p:nvSpPr>
          <p:cNvPr id="28" name="Text 25"/>
          <p:cNvSpPr/>
          <p:nvPr/>
        </p:nvSpPr>
        <p:spPr>
          <a:xfrm>
            <a:off x="9363456" y="324612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SERVANT LEADER</a:t>
            </a:r>
            <a:endParaRPr lang="en-US" sz="1050" dirty="0"/>
          </a:p>
        </p:txBody>
      </p:sp>
      <p:sp>
        <p:nvSpPr>
          <p:cNvPr id="29" name="Text 26"/>
          <p:cNvSpPr/>
          <p:nvPr/>
        </p:nvSpPr>
        <p:spPr>
          <a:xfrm>
            <a:off x="8449056" y="3794760"/>
            <a:ext cx="292608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35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Pours energy into people. Great at delegation, training, and reading their staff. The floor can run without them on it.</a:t>
            </a:r>
            <a:endParaRPr lang="en-US" sz="1350" dirty="0"/>
          </a:p>
        </p:txBody>
      </p:sp>
      <p:sp>
        <p:nvSpPr>
          <p:cNvPr id="30" name="Shape 27"/>
          <p:cNvSpPr/>
          <p:nvPr/>
        </p:nvSpPr>
        <p:spPr>
          <a:xfrm>
            <a:off x="8449056" y="5577840"/>
            <a:ext cx="2880360" cy="0"/>
          </a:xfrm>
          <a:prstGeom prst="line">
            <a:avLst/>
          </a:prstGeom>
          <a:noFill/>
          <a:ln w="12700">
            <a:solidFill>
              <a:srgbClr val="34435C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8449056" y="5669280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RELIANT ON TEAM</a:t>
            </a:r>
            <a:endParaRPr lang="en-US" sz="1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ONE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Standout Performer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54864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single force multiplier. Genuinely excellent — drives sales, makes the calls, hits the numbers. This is where everyone learns leadership.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94360" y="2880360"/>
            <a:ext cx="54864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But they hire people who aren't as strong and hand them little responsibility — help, not leverage. So everything ties back to one person.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594360" y="4160520"/>
            <a:ext cx="5486400" cy="1737360"/>
          </a:xfrm>
          <a:prstGeom prst="roundRect">
            <a:avLst>
              <a:gd name="adj" fmla="val 4211"/>
            </a:avLst>
          </a:prstGeom>
          <a:solidFill>
            <a:srgbClr val="0E1E44"/>
          </a:solidFill>
          <a:ln/>
        </p:spPr>
      </p:sp>
      <p:sp>
        <p:nvSpPr>
          <p:cNvPr id="10" name="Text 7"/>
          <p:cNvSpPr/>
          <p:nvPr/>
        </p:nvSpPr>
        <p:spPr>
          <a:xfrm>
            <a:off x="868680" y="4389120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 WELL IN THE RIGHT MARKET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868680" y="4754880"/>
            <a:ext cx="49377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Several strong managers in this company fit this mold, and in a certain store it delivers. The ceiling isn't skill — it's that skill living in one person.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6537960" y="178308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IT BREAKS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6537960" y="2286000"/>
            <a:ext cx="5029200" cy="82296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6793992" y="2596896"/>
            <a:ext cx="164592" cy="16459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5" name="Text 12"/>
          <p:cNvSpPr/>
          <p:nvPr/>
        </p:nvSpPr>
        <p:spPr>
          <a:xfrm>
            <a:off x="7104888" y="2377440"/>
            <a:ext cx="4297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Burnout</a:t>
            </a:r>
            <a:endParaRPr lang="en-US" sz="1450" dirty="0"/>
          </a:p>
        </p:txBody>
      </p:sp>
      <p:sp>
        <p:nvSpPr>
          <p:cNvPr id="16" name="Text 13"/>
          <p:cNvSpPr/>
          <p:nvPr/>
        </p:nvSpPr>
        <p:spPr>
          <a:xfrm>
            <a:off x="7104888" y="2670048"/>
            <a:ext cx="4343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a few years everything running through them wears them down.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6537960" y="3246120"/>
            <a:ext cx="5029200" cy="82296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6793992" y="3557016"/>
            <a:ext cx="164592" cy="16459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9" name="Text 16"/>
          <p:cNvSpPr/>
          <p:nvPr/>
        </p:nvSpPr>
        <p:spPr>
          <a:xfrm>
            <a:off x="7104888" y="3337560"/>
            <a:ext cx="4297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Fragility</a:t>
            </a:r>
            <a:endParaRPr lang="en-US" sz="1450" dirty="0"/>
          </a:p>
        </p:txBody>
      </p:sp>
      <p:sp>
        <p:nvSpPr>
          <p:cNvPr id="20" name="Text 17"/>
          <p:cNvSpPr/>
          <p:nvPr/>
        </p:nvSpPr>
        <p:spPr>
          <a:xfrm>
            <a:off x="7104888" y="3630168"/>
            <a:ext cx="4343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Inventory losses, cash-flow hiccups, small operational issues become stumbling blocks.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6537960" y="4206240"/>
            <a:ext cx="5029200" cy="82296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793992" y="4517136"/>
            <a:ext cx="164592" cy="16459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20"/>
          <p:cNvSpPr/>
          <p:nvPr/>
        </p:nvSpPr>
        <p:spPr>
          <a:xfrm>
            <a:off x="7104888" y="4297680"/>
            <a:ext cx="4297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slack</a:t>
            </a:r>
            <a:endParaRPr lang="en-US" sz="1450" dirty="0"/>
          </a:p>
        </p:txBody>
      </p:sp>
      <p:sp>
        <p:nvSpPr>
          <p:cNvPr id="24" name="Text 21"/>
          <p:cNvSpPr/>
          <p:nvPr/>
        </p:nvSpPr>
        <p:spPr>
          <a:xfrm>
            <a:off x="7104888" y="4590288"/>
            <a:ext cx="4343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can't step away — no real vacation, no room for anything to go wrong.</a:t>
            </a:r>
            <a:endParaRPr lang="en-US" sz="1200" dirty="0"/>
          </a:p>
        </p:txBody>
      </p:sp>
      <p:sp>
        <p:nvSpPr>
          <p:cNvPr id="25" name="Shape 22"/>
          <p:cNvSpPr/>
          <p:nvPr/>
        </p:nvSpPr>
        <p:spPr>
          <a:xfrm>
            <a:off x="6537960" y="5166360"/>
            <a:ext cx="5029200" cy="82296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6793992" y="5477256"/>
            <a:ext cx="164592" cy="16459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7104888" y="5257800"/>
            <a:ext cx="4297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Frustration</a:t>
            </a:r>
            <a:endParaRPr lang="en-US" sz="1450" dirty="0"/>
          </a:p>
        </p:txBody>
      </p:sp>
      <p:sp>
        <p:nvSpPr>
          <p:cNvPr id="28" name="Text 25"/>
          <p:cNvSpPr/>
          <p:nvPr/>
        </p:nvSpPr>
        <p:spPr>
          <a:xfrm>
            <a:off x="7104888" y="5550408"/>
            <a:ext cx="4343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load turns into resentment, and good people walk away from it.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TWO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Player-Manager</a:t>
            </a:r>
            <a:endParaRPr lang="en-US" sz="34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783080"/>
            <a:ext cx="10972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6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graduate of Level One. Still out on the floor driving sales, but now running three to five people — and running a pretty good ship.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94360" y="2606040"/>
            <a:ext cx="5349240" cy="3246120"/>
          </a:xfrm>
          <a:prstGeom prst="roundRect">
            <a:avLst>
              <a:gd name="adj" fmla="val 2254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960120" y="2834640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THEY DO WELL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978408" y="3273552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978408" y="357530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2" name="Text 9"/>
          <p:cNvSpPr/>
          <p:nvPr/>
        </p:nvSpPr>
        <p:spPr>
          <a:xfrm>
            <a:off x="1234440" y="3474720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Consistently grows sales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978408" y="414223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4" name="Text 11"/>
          <p:cNvSpPr/>
          <p:nvPr/>
        </p:nvSpPr>
        <p:spPr>
          <a:xfrm>
            <a:off x="1234440" y="4041648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Keeps their people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978408" y="470916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608576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Runs a solid floor at 3–5 associates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978408" y="527608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1234440" y="5175504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4E9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Puts real pressure on themselves to sell</a:t>
            </a:r>
            <a:endParaRPr lang="en-US" sz="1400" dirty="0"/>
          </a:p>
        </p:txBody>
      </p:sp>
      <p:sp>
        <p:nvSpPr>
          <p:cNvPr id="19" name="Shape 16"/>
          <p:cNvSpPr/>
          <p:nvPr/>
        </p:nvSpPr>
        <p:spPr>
          <a:xfrm>
            <a:off x="6172200" y="2606040"/>
            <a:ext cx="534924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37960" y="2834640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THEY GET STUCK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6556248" y="3273552"/>
            <a:ext cx="1097280" cy="0"/>
          </a:xfrm>
          <a:prstGeom prst="line">
            <a:avLst/>
          </a:prstGeom>
          <a:noFill/>
          <a:ln w="15875">
            <a:solidFill>
              <a:srgbClr val="2E6DF0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556248" y="3575304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3" name="Text 20"/>
          <p:cNvSpPr/>
          <p:nvPr/>
        </p:nvSpPr>
        <p:spPr>
          <a:xfrm>
            <a:off x="6812280" y="3474720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Weaker at training &amp; recruiting</a:t>
            </a:r>
            <a:endParaRPr lang="en-US" sz="1400" dirty="0"/>
          </a:p>
        </p:txBody>
      </p:sp>
      <p:sp>
        <p:nvSpPr>
          <p:cNvPr id="24" name="Shape 21"/>
          <p:cNvSpPr/>
          <p:nvPr/>
        </p:nvSpPr>
        <p:spPr>
          <a:xfrm>
            <a:off x="6556248" y="4142232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5" name="Text 22"/>
          <p:cNvSpPr/>
          <p:nvPr/>
        </p:nvSpPr>
        <p:spPr>
          <a:xfrm>
            <a:off x="6812280" y="4041648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Struggles to delegate</a:t>
            </a:r>
            <a:endParaRPr lang="en-US" sz="1400" dirty="0"/>
          </a:p>
        </p:txBody>
      </p:sp>
      <p:sp>
        <p:nvSpPr>
          <p:cNvPr id="26" name="Shape 23"/>
          <p:cNvSpPr/>
          <p:nvPr/>
        </p:nvSpPr>
        <p:spPr>
          <a:xfrm>
            <a:off x="6556248" y="4709160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7" name="Text 24"/>
          <p:cNvSpPr/>
          <p:nvPr/>
        </p:nvSpPr>
        <p:spPr>
          <a:xfrm>
            <a:off x="6812280" y="4608576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Still the top player in the store</a:t>
            </a:r>
            <a:endParaRPr lang="en-US" sz="1400" dirty="0"/>
          </a:p>
        </p:txBody>
      </p:sp>
      <p:sp>
        <p:nvSpPr>
          <p:cNvPr id="28" name="Shape 25"/>
          <p:cNvSpPr/>
          <p:nvPr/>
        </p:nvSpPr>
        <p:spPr>
          <a:xfrm>
            <a:off x="6556248" y="5276088"/>
            <a:ext cx="118872" cy="11887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29" name="Text 26"/>
          <p:cNvSpPr/>
          <p:nvPr/>
        </p:nvSpPr>
        <p:spPr>
          <a:xfrm>
            <a:off x="6812280" y="5175504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Tends to pick favorites to lean on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594360" y="603504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3-to-5 range is a comfortable trap — good enough to feel successful, not yet built to scale.</a:t>
            </a:r>
            <a:endParaRPr lang="en-US" sz="1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E1E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THREE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Coach</a:t>
            </a:r>
            <a:endParaRPr lang="en-US" sz="3400" dirty="0"/>
          </a:p>
        </p:txBody>
      </p:sp>
      <p:pic>
        <p:nvPicPr>
          <p:cNvPr id="5" name="Image 0" descr="/root/sissys_deck/logo_lockup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C77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48640" y="1783080"/>
            <a:ext cx="55778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6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person who understands. They can still sell — you never reach this level without it — but they put their utmost focus on their people. A handful in this company already lead this way.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40080" y="3474720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9" name="Text 6"/>
          <p:cNvSpPr/>
          <p:nvPr/>
        </p:nvSpPr>
        <p:spPr>
          <a:xfrm>
            <a:off x="914400" y="3355848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Very good at delegation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640080" y="4133088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1" name="Text 8"/>
          <p:cNvSpPr/>
          <p:nvPr/>
        </p:nvSpPr>
        <p:spPr>
          <a:xfrm>
            <a:off x="914400" y="4014216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Very good at training</a:t>
            </a:r>
            <a:endParaRPr lang="en-US" sz="1550" dirty="0"/>
          </a:p>
        </p:txBody>
      </p:sp>
      <p:sp>
        <p:nvSpPr>
          <p:cNvPr id="12" name="Shape 9"/>
          <p:cNvSpPr/>
          <p:nvPr/>
        </p:nvSpPr>
        <p:spPr>
          <a:xfrm>
            <a:off x="640080" y="4791456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3" name="Text 10"/>
          <p:cNvSpPr/>
          <p:nvPr/>
        </p:nvSpPr>
        <p:spPr>
          <a:xfrm>
            <a:off x="914400" y="4672584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Truly understands their people</a:t>
            </a:r>
            <a:endParaRPr lang="en-US" sz="1550" dirty="0"/>
          </a:p>
        </p:txBody>
      </p:sp>
      <p:sp>
        <p:nvSpPr>
          <p:cNvPr id="14" name="Shape 11"/>
          <p:cNvSpPr/>
          <p:nvPr/>
        </p:nvSpPr>
        <p:spPr>
          <a:xfrm>
            <a:off x="640080" y="5449824"/>
            <a:ext cx="146304" cy="14630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5" name="Text 12"/>
          <p:cNvSpPr/>
          <p:nvPr/>
        </p:nvSpPr>
        <p:spPr>
          <a:xfrm>
            <a:off x="914400" y="5330952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team can run without them on the floor</a:t>
            </a:r>
            <a:endParaRPr lang="en-US" sz="1550" dirty="0"/>
          </a:p>
        </p:txBody>
      </p:sp>
      <p:sp>
        <p:nvSpPr>
          <p:cNvPr id="16" name="Shape 13"/>
          <p:cNvSpPr/>
          <p:nvPr/>
        </p:nvSpPr>
        <p:spPr>
          <a:xfrm>
            <a:off x="6583680" y="1783080"/>
            <a:ext cx="5029200" cy="4343400"/>
          </a:xfrm>
          <a:prstGeom prst="roundRect">
            <a:avLst>
              <a:gd name="adj" fmla="val 1684"/>
            </a:avLst>
          </a:prstGeom>
          <a:solidFill>
            <a:srgbClr val="08122B"/>
          </a:solidFill>
          <a:ln w="12700">
            <a:solidFill>
              <a:srgbClr val="2E6DF0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6995160" y="2194560"/>
            <a:ext cx="256032" cy="256032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8" name="Text 15"/>
          <p:cNvSpPr/>
          <p:nvPr/>
        </p:nvSpPr>
        <p:spPr>
          <a:xfrm>
            <a:off x="6995160" y="2606040"/>
            <a:ext cx="4206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Servant Leader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6995160" y="3154680"/>
            <a:ext cx="42976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C7D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Puts others before themselves and stays in tune with the people around them. They don't need the credit — the win is their team members getting it.</a:t>
            </a:r>
            <a:endParaRPr lang="en-US" sz="1450" dirty="0"/>
          </a:p>
        </p:txBody>
      </p:sp>
      <p:sp>
        <p:nvSpPr>
          <p:cNvPr id="20" name="Shape 17"/>
          <p:cNvSpPr/>
          <p:nvPr/>
        </p:nvSpPr>
        <p:spPr>
          <a:xfrm>
            <a:off x="6995160" y="4709160"/>
            <a:ext cx="4206240" cy="0"/>
          </a:xfrm>
          <a:prstGeom prst="line">
            <a:avLst/>
          </a:prstGeom>
          <a:noFill/>
          <a:ln w="12700">
            <a:solidFill>
              <a:srgbClr val="34435C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995160" y="4892040"/>
            <a:ext cx="42976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500" i="1" dirty="0">
                <a:solidFill>
                  <a:srgbClr val="B9C7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“More people makes the selling easier — and the management harder.”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SIDE BY SIDE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4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Each Level Leans On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594360" y="1874520"/>
            <a:ext cx="1097280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960120" y="2240280"/>
            <a:ext cx="566928" cy="5669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7" name="Text 5"/>
          <p:cNvSpPr/>
          <p:nvPr/>
        </p:nvSpPr>
        <p:spPr>
          <a:xfrm>
            <a:off x="960120" y="224028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828800" y="2075688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828800" y="23317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Reliant on Self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5212080" y="2057400"/>
            <a:ext cx="60807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falls on them. Inconsistent — if something happens in their life, the store feels it. No vacations, no cushion.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594360" y="3337560"/>
            <a:ext cx="1097280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960120" y="3703320"/>
            <a:ext cx="566928" cy="5669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3" name="Text 11"/>
          <p:cNvSpPr/>
          <p:nvPr/>
        </p:nvSpPr>
        <p:spPr>
          <a:xfrm>
            <a:off x="960120" y="370332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828800" y="3538728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1828800" y="379476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 + a Favored Few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5212080" y="3520440"/>
            <a:ext cx="60807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Still volatile. Leans on a couple of trusted people, but focused on selling more than on building the whole team.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594360" y="4800600"/>
            <a:ext cx="10972800" cy="1280160"/>
          </a:xfrm>
          <a:prstGeom prst="roundRect">
            <a:avLst>
              <a:gd name="adj" fmla="val 5714"/>
            </a:avLst>
          </a:prstGeom>
          <a:solidFill>
            <a:srgbClr val="0E1E44"/>
          </a:solidFill>
          <a:ln w="12700">
            <a:solidFill>
              <a:srgbClr val="0E1E44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960120" y="5166360"/>
            <a:ext cx="566928" cy="5669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9" name="Text 17"/>
          <p:cNvSpPr/>
          <p:nvPr/>
        </p:nvSpPr>
        <p:spPr>
          <a:xfrm>
            <a:off x="960120" y="516636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812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1828800" y="5001768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3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1828800" y="525780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Reliant on the Team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5212080" y="4983480"/>
            <a:ext cx="60807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their energy goes into the team — so the team can run the floor without them standing on it.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594360" y="6309360"/>
            <a:ext cx="10972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people never reach Level Three — because it means you stop needing the credit yourself.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621792"/>
            <a:ext cx="109728" cy="109728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3" name="Text 1"/>
          <p:cNvSpPr/>
          <p:nvPr/>
        </p:nvSpPr>
        <p:spPr>
          <a:xfrm>
            <a:off x="795528" y="52120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spc="30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  →  LEVEL 2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48640" y="841248"/>
            <a:ext cx="10972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 to </a:t>
            </a:r>
            <a:pPr indent="0" marL="0">
              <a:buNone/>
            </a:pPr>
            <a:r>
              <a:rPr lang="en-US" sz="4000" b="1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Delegate</a:t>
            </a:r>
            <a:endParaRPr lang="en-US" sz="4000" dirty="0"/>
          </a:p>
        </p:txBody>
      </p:sp>
      <p:pic>
        <p:nvPicPr>
          <p:cNvPr id="5" name="Image 0" descr="/root/sissys_deck/logo_lockup_colo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6355080"/>
            <a:ext cx="868680" cy="20665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071055" y="6400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6370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Game Plan for Management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94360" y="1828800"/>
            <a:ext cx="557784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hardest personality shift: “nobody can do it as well as I can.” Delegation is the first thing you must learn — and it's really about trust.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594360" y="3291840"/>
            <a:ext cx="5577840" cy="2697480"/>
          </a:xfrm>
          <a:prstGeom prst="roundRect">
            <a:avLst>
              <a:gd name="adj" fmla="val 2712"/>
            </a:avLst>
          </a:prstGeom>
          <a:solidFill>
            <a:srgbClr val="0E1E44"/>
          </a:solidFill>
          <a:ln/>
        </p:spPr>
      </p:sp>
      <p:sp>
        <p:nvSpPr>
          <p:cNvPr id="9" name="Text 6"/>
          <p:cNvSpPr/>
          <p:nvPr/>
        </p:nvSpPr>
        <p:spPr>
          <a:xfrm>
            <a:off x="868680" y="352044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E6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HAVE TO LET PEOPLE MESS UP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868680" y="3931920"/>
            <a:ext cx="50292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D6DC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 learn the hard way. They're most receptive right when they've stumbled or been embarrassed — far more than when they think they've got it all under control. Allowing the mistake is the faster, safer path to a capable team.</a:t>
            </a:r>
            <a:endParaRPr lang="en-US" sz="1500" dirty="0"/>
          </a:p>
        </p:txBody>
      </p:sp>
      <p:sp>
        <p:nvSpPr>
          <p:cNvPr id="11" name="Shape 8"/>
          <p:cNvSpPr/>
          <p:nvPr/>
        </p:nvSpPr>
        <p:spPr>
          <a:xfrm>
            <a:off x="6629400" y="1828800"/>
            <a:ext cx="4937760" cy="4160520"/>
          </a:xfrm>
          <a:prstGeom prst="roundRect">
            <a:avLst>
              <a:gd name="adj" fmla="val 1758"/>
            </a:avLst>
          </a:prstGeom>
          <a:solidFill>
            <a:srgbClr val="FFFFFF"/>
          </a:solidFill>
          <a:ln w="12700">
            <a:solidFill>
              <a:srgbClr val="DDE6F6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7040880" y="2240280"/>
            <a:ext cx="237744" cy="237744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3" name="Text 10"/>
          <p:cNvSpPr/>
          <p:nvPr/>
        </p:nvSpPr>
        <p:spPr>
          <a:xfrm>
            <a:off x="7040880" y="2606040"/>
            <a:ext cx="4206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E1E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Coach them like you'd raise kids</a:t>
            </a:r>
            <a:endParaRPr lang="en-US" sz="2100" dirty="0"/>
          </a:p>
        </p:txBody>
      </p:sp>
      <p:sp>
        <p:nvSpPr>
          <p:cNvPr id="14" name="Shape 11"/>
          <p:cNvSpPr/>
          <p:nvPr/>
        </p:nvSpPr>
        <p:spPr>
          <a:xfrm>
            <a:off x="7040880" y="3657600"/>
            <a:ext cx="128016" cy="128016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5" name="Text 12"/>
          <p:cNvSpPr/>
          <p:nvPr/>
        </p:nvSpPr>
        <p:spPr>
          <a:xfrm>
            <a:off x="7315200" y="3538728"/>
            <a:ext cx="39319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can hand them the concept — they still only learn the hard way.</a:t>
            </a:r>
            <a:endParaRPr lang="en-US" sz="1450" dirty="0"/>
          </a:p>
        </p:txBody>
      </p:sp>
      <p:sp>
        <p:nvSpPr>
          <p:cNvPr id="16" name="Shape 13"/>
          <p:cNvSpPr/>
          <p:nvPr/>
        </p:nvSpPr>
        <p:spPr>
          <a:xfrm>
            <a:off x="7040880" y="4434840"/>
            <a:ext cx="128016" cy="128016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7" name="Text 14"/>
          <p:cNvSpPr/>
          <p:nvPr/>
        </p:nvSpPr>
        <p:spPr>
          <a:xfrm>
            <a:off x="7315200" y="4315968"/>
            <a:ext cx="39319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them, back them, and let them fail on the small things.</a:t>
            </a:r>
            <a:endParaRPr lang="en-US" sz="1450" dirty="0"/>
          </a:p>
        </p:txBody>
      </p:sp>
      <p:sp>
        <p:nvSpPr>
          <p:cNvPr id="18" name="Shape 15"/>
          <p:cNvSpPr/>
          <p:nvPr/>
        </p:nvSpPr>
        <p:spPr>
          <a:xfrm>
            <a:off x="7040880" y="5212080"/>
            <a:ext cx="128016" cy="128016"/>
          </a:xfrm>
          <a:prstGeom prst="diamond">
            <a:avLst/>
          </a:prstGeom>
          <a:solidFill>
            <a:srgbClr val="2E6DF0"/>
          </a:solidFill>
          <a:ln/>
        </p:spPr>
      </p:sp>
      <p:sp>
        <p:nvSpPr>
          <p:cNvPr id="19" name="Text 16"/>
          <p:cNvSpPr/>
          <p:nvPr/>
        </p:nvSpPr>
        <p:spPr>
          <a:xfrm>
            <a:off x="7315200" y="5093208"/>
            <a:ext cx="39319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450" dirty="0">
                <a:solidFill>
                  <a:srgbClr val="1C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 is the real skill: your people can't grow if you never let go.</a:t>
            </a:r>
            <a:endParaRPr lang="en-US" sz="14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2026-07-23T18:18:24Z</dcterms:created>
  <dcterms:modified xsi:type="dcterms:W3CDTF">2026-07-23T18:18:24Z</dcterms:modified>
</cp:coreProperties>
</file>