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812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sissys_deck/logo_icon_white.png">    </p:cNvPr>
          <p:cNvPicPr>
            <a:picLocks noChangeAspect="1"/>
          </p:cNvPicPr>
          <p:nvPr/>
        </p:nvPicPr>
        <p:blipFill>
          <a:blip r:embed="rId1">
            <a:alphaModFix amt="10000"/>
          </a:blip>
          <a:stretch>
            <a:fillRect/>
          </a:stretch>
        </p:blipFill>
        <p:spPr>
          <a:xfrm>
            <a:off x="8549640" y="1508760"/>
            <a:ext cx="3840480" cy="3456432"/>
          </a:xfrm>
          <a:prstGeom prst="rect">
            <a:avLst/>
          </a:prstGeom>
        </p:spPr>
      </p:pic>
      <p:pic>
        <p:nvPicPr>
          <p:cNvPr id="3" name="Image 1" descr="/root/sissys_deck/logo_lockup_whit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960120"/>
            <a:ext cx="2697480" cy="641909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22960" y="1755648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MANAGERS MEETING  ·  PRICING &amp; INVENTORY</a:t>
            </a:r>
            <a:endParaRPr lang="en-US" sz="1300" dirty="0"/>
          </a:p>
        </p:txBody>
      </p:sp>
      <p:sp>
        <p:nvSpPr>
          <p:cNvPr id="5" name="Text 1"/>
          <p:cNvSpPr/>
          <p:nvPr/>
        </p:nvSpPr>
        <p:spPr>
          <a:xfrm>
            <a:off x="777240" y="2331720"/>
            <a:ext cx="79552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400"/>
              </a:lnSpc>
              <a:buNone/>
            </a:pPr>
            <a:r>
              <a:rPr lang="en-US" sz="5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</a:t>
            </a:r>
            <a:endParaRPr lang="en-US" sz="5200" dirty="0"/>
          </a:p>
          <a:p>
            <a:pPr indent="0" marL="0">
              <a:lnSpc>
                <a:spcPts val="5400"/>
              </a:lnSpc>
              <a:buNone/>
            </a:pPr>
            <a:r>
              <a:rPr lang="en-US" sz="2400" b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Pricing Strategy Behind Profitable Jewelry Retail</a:t>
            </a:r>
            <a:endParaRPr lang="en-US" sz="5200" dirty="0"/>
          </a:p>
        </p:txBody>
      </p:sp>
      <p:sp>
        <p:nvSpPr>
          <p:cNvPr id="6" name="Text 2"/>
          <p:cNvSpPr/>
          <p:nvPr/>
        </p:nvSpPr>
        <p:spPr>
          <a:xfrm>
            <a:off x="822960" y="4937760"/>
            <a:ext cx="7406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50" i="1" dirty="0">
                <a:solidFill>
                  <a:srgbClr val="C9D2D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luxury and large-format retailers know about inventory — and where jewelry has been missing it.</a:t>
            </a:r>
            <a:endParaRPr lang="en-US" sz="15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E1E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THE MONEY IS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Great Buyers Bet on Unique</a:t>
            </a:r>
            <a:endParaRPr lang="en-US" sz="3400" dirty="0"/>
          </a:p>
        </p:txBody>
      </p:sp>
      <p:pic>
        <p:nvPicPr>
          <p:cNvPr id="5" name="Image 0" descr="/root/sissys_deck/logo_lockup_whi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C77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48640" y="1783080"/>
            <a:ext cx="557784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16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Buy ten unique pieces and more of them will age than if you bought fast sellers — but the margin on each is far higher. That trade is exactly where the profit lives.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48640" y="3429000"/>
            <a:ext cx="55778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700" b="1" i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most profitable retailers aren't the best at churning fast sellers — they're the best at buying and selling the unique.</a:t>
            </a:r>
            <a:endParaRPr lang="en-US" sz="1700" dirty="0"/>
          </a:p>
        </p:txBody>
      </p:sp>
      <p:sp>
        <p:nvSpPr>
          <p:cNvPr id="9" name="Shape 6"/>
          <p:cNvSpPr/>
          <p:nvPr/>
        </p:nvSpPr>
        <p:spPr>
          <a:xfrm>
            <a:off x="6583680" y="1783080"/>
            <a:ext cx="4983480" cy="4160520"/>
          </a:xfrm>
          <a:prstGeom prst="roundRect">
            <a:avLst>
              <a:gd name="adj" fmla="val 1758"/>
            </a:avLst>
          </a:prstGeom>
          <a:solidFill>
            <a:srgbClr val="08122B"/>
          </a:solidFill>
          <a:ln w="12700">
            <a:solidFill>
              <a:srgbClr val="2E6DF0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6995160" y="2148840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LOUIS VUITTON LESSON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7013448" y="2578608"/>
            <a:ext cx="128016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995160" y="2788920"/>
            <a:ext cx="42976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Luxury houses make their money by picking great new styles — placing bets on high-payout pieces — not by perfectly managing commodity stock.</a:t>
            </a:r>
            <a:endParaRPr lang="en-US" sz="1500" dirty="0"/>
          </a:p>
        </p:txBody>
      </p:sp>
      <p:sp>
        <p:nvSpPr>
          <p:cNvPr id="13" name="Text 10"/>
          <p:cNvSpPr/>
          <p:nvPr/>
        </p:nvSpPr>
        <p:spPr>
          <a:xfrm>
            <a:off x="6995160" y="4343400"/>
            <a:ext cx="42976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100"/>
              </a:lnSpc>
              <a:buNone/>
            </a:pPr>
            <a:r>
              <a:rPr lang="en-US" sz="1450" i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Higher aging risk, far higher reward. Skilled buying is the edge.</a:t>
            </a:r>
            <a:endParaRPr lang="en-US" sz="14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PHILOSOPHIES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Just-in-Time vs. Luxury Buying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37360"/>
            <a:ext cx="10972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jewelers unknowingly run on just-in-time principles — when the business is actually a luxury-buying game.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594360" y="2423160"/>
            <a:ext cx="5349240" cy="3383280"/>
          </a:xfrm>
          <a:prstGeom prst="roundRect">
            <a:avLst>
              <a:gd name="adj" fmla="val 2162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960120" y="265176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JUST-IN-TIME (THE TRAP)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978408" y="3108960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978408" y="341071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2" name="Text 9"/>
          <p:cNvSpPr/>
          <p:nvPr/>
        </p:nvSpPr>
        <p:spPr>
          <a:xfrm>
            <a:off x="1234440" y="331012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One-to-one margins, tightly controlled</a:t>
            </a:r>
            <a:endParaRPr lang="en-US" sz="1350" dirty="0"/>
          </a:p>
        </p:txBody>
      </p:sp>
      <p:sp>
        <p:nvSpPr>
          <p:cNvPr id="13" name="Shape 10"/>
          <p:cNvSpPr/>
          <p:nvPr/>
        </p:nvSpPr>
        <p:spPr>
          <a:xfrm>
            <a:off x="978408" y="397764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4" name="Text 11"/>
          <p:cNvSpPr/>
          <p:nvPr/>
        </p:nvSpPr>
        <p:spPr>
          <a:xfrm>
            <a:off x="1234440" y="3877056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Sell, sell, sell what's on hand</a:t>
            </a:r>
            <a:endParaRPr lang="en-US" sz="1350" dirty="0"/>
          </a:p>
        </p:txBody>
      </p:sp>
      <p:sp>
        <p:nvSpPr>
          <p:cNvPr id="15" name="Shape 12"/>
          <p:cNvSpPr/>
          <p:nvPr/>
        </p:nvSpPr>
        <p:spPr>
          <a:xfrm>
            <a:off x="978408" y="4544568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6" name="Text 13"/>
          <p:cNvSpPr/>
          <p:nvPr/>
        </p:nvSpPr>
        <p:spPr>
          <a:xfrm>
            <a:off x="1234440" y="4443984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Discount hard to clear aged stock</a:t>
            </a:r>
            <a:endParaRPr lang="en-US" sz="1350" dirty="0"/>
          </a:p>
        </p:txBody>
      </p:sp>
      <p:sp>
        <p:nvSpPr>
          <p:cNvPr id="17" name="Shape 14"/>
          <p:cNvSpPr/>
          <p:nvPr/>
        </p:nvSpPr>
        <p:spPr>
          <a:xfrm>
            <a:off x="978408" y="5111496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1234440" y="5010912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Erodes brand and price integrity</a:t>
            </a:r>
            <a:endParaRPr lang="en-US" sz="1350" dirty="0"/>
          </a:p>
        </p:txBody>
      </p:sp>
      <p:sp>
        <p:nvSpPr>
          <p:cNvPr id="19" name="Shape 16"/>
          <p:cNvSpPr/>
          <p:nvPr/>
        </p:nvSpPr>
        <p:spPr>
          <a:xfrm>
            <a:off x="6172200" y="2423160"/>
            <a:ext cx="5349240" cy="3383280"/>
          </a:xfrm>
          <a:prstGeom prst="roundRect">
            <a:avLst>
              <a:gd name="adj" fmla="val 2162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537960" y="265176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LUXURY BUYING (THE GOAL)</a:t>
            </a:r>
            <a:endParaRPr lang="en-US" sz="1300" dirty="0"/>
          </a:p>
        </p:txBody>
      </p:sp>
      <p:sp>
        <p:nvSpPr>
          <p:cNvPr id="21" name="Shape 18"/>
          <p:cNvSpPr/>
          <p:nvPr/>
        </p:nvSpPr>
        <p:spPr>
          <a:xfrm>
            <a:off x="6556248" y="3108960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6556248" y="341071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3" name="Text 20"/>
          <p:cNvSpPr/>
          <p:nvPr/>
        </p:nvSpPr>
        <p:spPr>
          <a:xfrm>
            <a:off x="6812280" y="331012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Place bets on high-payout pieces</a:t>
            </a:r>
            <a:endParaRPr lang="en-US" sz="1350" dirty="0"/>
          </a:p>
        </p:txBody>
      </p:sp>
      <p:sp>
        <p:nvSpPr>
          <p:cNvPr id="24" name="Shape 21"/>
          <p:cNvSpPr/>
          <p:nvPr/>
        </p:nvSpPr>
        <p:spPr>
          <a:xfrm>
            <a:off x="6556248" y="397764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5" name="Text 22"/>
          <p:cNvSpPr/>
          <p:nvPr/>
        </p:nvSpPr>
        <p:spPr>
          <a:xfrm>
            <a:off x="6812280" y="3877056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 and plan for aging</a:t>
            </a:r>
            <a:endParaRPr lang="en-US" sz="1350" dirty="0"/>
          </a:p>
        </p:txBody>
      </p:sp>
      <p:sp>
        <p:nvSpPr>
          <p:cNvPr id="26" name="Shape 23"/>
          <p:cNvSpPr/>
          <p:nvPr/>
        </p:nvSpPr>
        <p:spPr>
          <a:xfrm>
            <a:off x="6556248" y="4544568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7" name="Text 24"/>
          <p:cNvSpPr/>
          <p:nvPr/>
        </p:nvSpPr>
        <p:spPr>
          <a:xfrm>
            <a:off x="6812280" y="4443984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Move age without gutting price</a:t>
            </a:r>
            <a:endParaRPr lang="en-US" sz="1350" dirty="0"/>
          </a:p>
        </p:txBody>
      </p:sp>
      <p:sp>
        <p:nvSpPr>
          <p:cNvPr id="28" name="Shape 25"/>
          <p:cNvSpPr/>
          <p:nvPr/>
        </p:nvSpPr>
        <p:spPr>
          <a:xfrm>
            <a:off x="6556248" y="5111496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9" name="Text 26"/>
          <p:cNvSpPr/>
          <p:nvPr/>
        </p:nvSpPr>
        <p:spPr>
          <a:xfrm>
            <a:off x="6812280" y="5010912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Protects brand and long-term margin</a:t>
            </a:r>
            <a:endParaRPr lang="en-US" sz="1350" dirty="0"/>
          </a:p>
        </p:txBody>
      </p:sp>
      <p:sp>
        <p:nvSpPr>
          <p:cNvPr id="30" name="Text 27"/>
          <p:cNvSpPr/>
          <p:nvPr/>
        </p:nvSpPr>
        <p:spPr>
          <a:xfrm>
            <a:off x="594360" y="598932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Just-in-time works when you make money on financing and volume — not on independent jewelry margins.</a:t>
            </a:r>
            <a:endParaRPr lang="en-US" sz="13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DEALING WITH AGE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Move It Without Discounting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37360"/>
            <a:ext cx="10972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store accumulates aged pieces. How you clear them decides whether your brand survives the process.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594360" y="2423160"/>
            <a:ext cx="5349240" cy="34290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05840" y="269748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DISCOUNTING</a:t>
            </a:r>
            <a:endParaRPr lang="en-US" sz="1900" dirty="0"/>
          </a:p>
        </p:txBody>
      </p:sp>
      <p:sp>
        <p:nvSpPr>
          <p:cNvPr id="10" name="Shape 7"/>
          <p:cNvSpPr/>
          <p:nvPr/>
        </p:nvSpPr>
        <p:spPr>
          <a:xfrm>
            <a:off x="3840480" y="2743200"/>
            <a:ext cx="1691640" cy="411480"/>
          </a:xfrm>
          <a:prstGeom prst="roundRect">
            <a:avLst>
              <a:gd name="adj" fmla="val 48889"/>
            </a:avLst>
          </a:prstGeom>
          <a:solidFill>
            <a:srgbClr val="E3EAF8"/>
          </a:solidFill>
          <a:ln/>
        </p:spPr>
      </p:sp>
      <p:sp>
        <p:nvSpPr>
          <p:cNvPr id="11" name="Text 8"/>
          <p:cNvSpPr/>
          <p:nvPr/>
        </p:nvSpPr>
        <p:spPr>
          <a:xfrm>
            <a:off x="3840480" y="2743200"/>
            <a:ext cx="1691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spc="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BRAND DAMAGE</a:t>
            </a:r>
            <a:endParaRPr lang="en-US" sz="1000" dirty="0"/>
          </a:p>
        </p:txBody>
      </p:sp>
      <p:sp>
        <p:nvSpPr>
          <p:cNvPr id="12" name="Shape 9"/>
          <p:cNvSpPr/>
          <p:nvPr/>
        </p:nvSpPr>
        <p:spPr>
          <a:xfrm>
            <a:off x="1024128" y="3401568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1005840" y="371246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4" name="Text 11"/>
          <p:cNvSpPr/>
          <p:nvPr/>
        </p:nvSpPr>
        <p:spPr>
          <a:xfrm>
            <a:off x="1261872" y="3611880"/>
            <a:ext cx="44805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Trains customers to wait for markdowns</a:t>
            </a:r>
            <a:endParaRPr lang="en-US" sz="1350" dirty="0"/>
          </a:p>
        </p:txBody>
      </p:sp>
      <p:sp>
        <p:nvSpPr>
          <p:cNvPr id="15" name="Shape 12"/>
          <p:cNvSpPr/>
          <p:nvPr/>
        </p:nvSpPr>
        <p:spPr>
          <a:xfrm>
            <a:off x="1005840" y="437083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6" name="Text 13"/>
          <p:cNvSpPr/>
          <p:nvPr/>
        </p:nvSpPr>
        <p:spPr>
          <a:xfrm>
            <a:off x="1261872" y="4270248"/>
            <a:ext cx="44805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Erodes price integrity across the store</a:t>
            </a:r>
            <a:endParaRPr lang="en-US" sz="1350" dirty="0"/>
          </a:p>
        </p:txBody>
      </p:sp>
      <p:sp>
        <p:nvSpPr>
          <p:cNvPr id="17" name="Shape 14"/>
          <p:cNvSpPr/>
          <p:nvPr/>
        </p:nvSpPr>
        <p:spPr>
          <a:xfrm>
            <a:off x="1005840" y="502920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1261872" y="4928616"/>
            <a:ext cx="44805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Often forces off-site or online dumping</a:t>
            </a:r>
            <a:endParaRPr lang="en-US" sz="1350" dirty="0"/>
          </a:p>
        </p:txBody>
      </p:sp>
      <p:sp>
        <p:nvSpPr>
          <p:cNvPr id="19" name="Shape 16"/>
          <p:cNvSpPr/>
          <p:nvPr/>
        </p:nvSpPr>
        <p:spPr>
          <a:xfrm>
            <a:off x="6172200" y="2423160"/>
            <a:ext cx="5349240" cy="3429000"/>
          </a:xfrm>
          <a:prstGeom prst="roundRect">
            <a:avLst>
              <a:gd name="adj" fmla="val 2133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583680" y="269748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 COMMISSIONS</a:t>
            </a:r>
            <a:endParaRPr lang="en-US" sz="1900" dirty="0"/>
          </a:p>
        </p:txBody>
      </p:sp>
      <p:sp>
        <p:nvSpPr>
          <p:cNvPr id="21" name="Shape 18"/>
          <p:cNvSpPr/>
          <p:nvPr/>
        </p:nvSpPr>
        <p:spPr>
          <a:xfrm>
            <a:off x="9418320" y="2743200"/>
            <a:ext cx="1691640" cy="411480"/>
          </a:xfrm>
          <a:prstGeom prst="roundRect">
            <a:avLst>
              <a:gd name="adj" fmla="val 48889"/>
            </a:avLst>
          </a:prstGeom>
          <a:solidFill>
            <a:srgbClr val="2E6DF0"/>
          </a:solidFill>
          <a:ln/>
        </p:spPr>
      </p:sp>
      <p:sp>
        <p:nvSpPr>
          <p:cNvPr id="22" name="Text 19"/>
          <p:cNvSpPr/>
          <p:nvPr/>
        </p:nvSpPr>
        <p:spPr>
          <a:xfrm>
            <a:off x="9418320" y="2743200"/>
            <a:ext cx="1691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spc="5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BRAND INTACT</a:t>
            </a:r>
            <a:endParaRPr lang="en-US" sz="1000" dirty="0"/>
          </a:p>
        </p:txBody>
      </p:sp>
      <p:sp>
        <p:nvSpPr>
          <p:cNvPr id="23" name="Shape 20"/>
          <p:cNvSpPr/>
          <p:nvPr/>
        </p:nvSpPr>
        <p:spPr>
          <a:xfrm>
            <a:off x="6601968" y="3401568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6583680" y="371246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5" name="Text 22"/>
          <p:cNvSpPr/>
          <p:nvPr/>
        </p:nvSpPr>
        <p:spPr>
          <a:xfrm>
            <a:off x="6839712" y="3611880"/>
            <a:ext cx="44805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 20% commission instead of a 20–50% cut</a:t>
            </a:r>
            <a:endParaRPr lang="en-US" sz="1350" dirty="0"/>
          </a:p>
        </p:txBody>
      </p:sp>
      <p:sp>
        <p:nvSpPr>
          <p:cNvPr id="26" name="Shape 23"/>
          <p:cNvSpPr/>
          <p:nvPr/>
        </p:nvSpPr>
        <p:spPr>
          <a:xfrm>
            <a:off x="6583680" y="437083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7" name="Text 24"/>
          <p:cNvSpPr/>
          <p:nvPr/>
        </p:nvSpPr>
        <p:spPr>
          <a:xfrm>
            <a:off x="6839712" y="4270248"/>
            <a:ext cx="44805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associates hustle to move it</a:t>
            </a:r>
            <a:endParaRPr lang="en-US" sz="1350" dirty="0"/>
          </a:p>
        </p:txBody>
      </p:sp>
      <p:sp>
        <p:nvSpPr>
          <p:cNvPr id="28" name="Shape 25"/>
          <p:cNvSpPr/>
          <p:nvPr/>
        </p:nvSpPr>
        <p:spPr>
          <a:xfrm>
            <a:off x="6583680" y="502920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9" name="Text 26"/>
          <p:cNvSpPr/>
          <p:nvPr/>
        </p:nvSpPr>
        <p:spPr>
          <a:xfrm>
            <a:off x="6839712" y="4928616"/>
            <a:ext cx="44805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Fastest way out — with margin preserved</a:t>
            </a:r>
            <a:endParaRPr lang="en-US" sz="13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MAKE IT YOURS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Find Your Own Margins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5486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There's no universal markup. Map your customer pathways, then taper margins up along them.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640080" y="2816352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9" name="Text 6"/>
          <p:cNvSpPr/>
          <p:nvPr/>
        </p:nvSpPr>
        <p:spPr>
          <a:xfrm>
            <a:off x="914400" y="2697480"/>
            <a:ext cx="51206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4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Traffic drivers  —  </a:t>
            </a:r>
            <a:pPr indent="0" marL="0">
              <a:lnSpc>
                <a:spcPts val="1800"/>
              </a:lnSpc>
              <a:buNone/>
            </a:pPr>
            <a:r>
              <a:rPr lang="en-US" sz="14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actually brings new people in?</a:t>
            </a:r>
            <a:endParaRPr lang="en-US" sz="1450" dirty="0"/>
          </a:p>
        </p:txBody>
      </p:sp>
      <p:sp>
        <p:nvSpPr>
          <p:cNvPr id="10" name="Shape 7"/>
          <p:cNvSpPr/>
          <p:nvPr/>
        </p:nvSpPr>
        <p:spPr>
          <a:xfrm>
            <a:off x="640080" y="3593592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1" name="Text 8"/>
          <p:cNvSpPr/>
          <p:nvPr/>
        </p:nvSpPr>
        <p:spPr>
          <a:xfrm>
            <a:off x="914400" y="3474720"/>
            <a:ext cx="51206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4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big experiences  —  </a:t>
            </a:r>
            <a:pPr indent="0" marL="0">
              <a:lnSpc>
                <a:spcPts val="1800"/>
              </a:lnSpc>
              <a:buNone/>
            </a:pPr>
            <a:r>
              <a:rPr lang="en-US" sz="14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Big diamonds in the case? What creates the “wow”?</a:t>
            </a:r>
            <a:endParaRPr lang="en-US" sz="1450" dirty="0"/>
          </a:p>
        </p:txBody>
      </p:sp>
      <p:sp>
        <p:nvSpPr>
          <p:cNvPr id="12" name="Shape 9"/>
          <p:cNvSpPr/>
          <p:nvPr/>
        </p:nvSpPr>
        <p:spPr>
          <a:xfrm>
            <a:off x="640080" y="4370832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3" name="Text 10"/>
          <p:cNvSpPr/>
          <p:nvPr/>
        </p:nvSpPr>
        <p:spPr>
          <a:xfrm>
            <a:off x="914400" y="4251960"/>
            <a:ext cx="51206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4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vs. existing  —  </a:t>
            </a:r>
            <a:pPr indent="0" marL="0">
              <a:lnSpc>
                <a:spcPts val="1800"/>
              </a:lnSpc>
              <a:buNone/>
            </a:pPr>
            <a:r>
              <a:rPr lang="en-US" sz="14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 new buyers purchase vs. your regulars?</a:t>
            </a:r>
            <a:endParaRPr lang="en-US" sz="1450" dirty="0"/>
          </a:p>
        </p:txBody>
      </p:sp>
      <p:sp>
        <p:nvSpPr>
          <p:cNvPr id="14" name="Shape 11"/>
          <p:cNvSpPr/>
          <p:nvPr/>
        </p:nvSpPr>
        <p:spPr>
          <a:xfrm>
            <a:off x="640080" y="5148072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5" name="Text 12"/>
          <p:cNvSpPr/>
          <p:nvPr/>
        </p:nvSpPr>
        <p:spPr>
          <a:xfrm>
            <a:off x="914400" y="5029200"/>
            <a:ext cx="51206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4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next  —  </a:t>
            </a:r>
            <a:pPr indent="0" marL="0">
              <a:lnSpc>
                <a:spcPts val="1800"/>
              </a:lnSpc>
              <a:buNone/>
            </a:pPr>
            <a:r>
              <a:rPr lang="en-US" sz="14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the first sale, what do you sell them next?</a:t>
            </a:r>
            <a:endParaRPr lang="en-US" sz="1450" dirty="0"/>
          </a:p>
        </p:txBody>
      </p:sp>
      <p:sp>
        <p:nvSpPr>
          <p:cNvPr id="16" name="Shape 13"/>
          <p:cNvSpPr/>
          <p:nvPr/>
        </p:nvSpPr>
        <p:spPr>
          <a:xfrm>
            <a:off x="6537960" y="1783080"/>
            <a:ext cx="5029200" cy="4160520"/>
          </a:xfrm>
          <a:prstGeom prst="roundRect">
            <a:avLst>
              <a:gd name="adj" fmla="val 1758"/>
            </a:avLst>
          </a:prstGeom>
          <a:solidFill>
            <a:srgbClr val="0E1E44"/>
          </a:solidFill>
          <a:ln/>
        </p:spPr>
      </p:sp>
      <p:sp>
        <p:nvSpPr>
          <p:cNvPr id="17" name="Text 14"/>
          <p:cNvSpPr/>
          <p:nvPr/>
        </p:nvSpPr>
        <p:spPr>
          <a:xfrm>
            <a:off x="6949440" y="210312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POS WON'T SHOW YOU THIS</a:t>
            </a:r>
            <a:endParaRPr lang="en-US" sz="1300" dirty="0"/>
          </a:p>
        </p:txBody>
      </p:sp>
      <p:sp>
        <p:nvSpPr>
          <p:cNvPr id="18" name="Shape 15"/>
          <p:cNvSpPr/>
          <p:nvPr/>
        </p:nvSpPr>
        <p:spPr>
          <a:xfrm>
            <a:off x="6967728" y="2532888"/>
            <a:ext cx="128016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949440" y="2743200"/>
            <a:ext cx="429768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5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point-of-sale systems can't surface customer pathways easily. That's the gap AccountRetail — JewelLink's inventory &amp; analytics system — is built to close, showing what new vs. existing customers buy and where to taper margins up.</a:t>
            </a:r>
            <a:endParaRPr lang="en-US" sz="1500" dirty="0"/>
          </a:p>
        </p:txBody>
      </p:sp>
      <p:sp>
        <p:nvSpPr>
          <p:cNvPr id="20" name="Text 17"/>
          <p:cNvSpPr/>
          <p:nvPr/>
        </p:nvSpPr>
        <p:spPr>
          <a:xfrm>
            <a:off x="6949440" y="5029200"/>
            <a:ext cx="4297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i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Taper margins up, and up, along the path.</a:t>
            </a:r>
            <a:endParaRPr lang="en-US" sz="15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SPECIALIZE THE MIX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Branded vs. Non-Branded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37360"/>
            <a:ext cx="10972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Brands earn their place — but know what they do to your margins, and where your real profit hides.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594360" y="2423160"/>
            <a:ext cx="5349240" cy="34290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960120" y="265176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BRANDS GIVE YOU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978408" y="3108960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978408" y="341071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2" name="Text 9"/>
          <p:cNvSpPr/>
          <p:nvPr/>
        </p:nvSpPr>
        <p:spPr>
          <a:xfrm>
            <a:off x="1234440" y="331012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Stock-balancing plans</a:t>
            </a:r>
            <a:endParaRPr lang="en-US" sz="1350" dirty="0"/>
          </a:p>
        </p:txBody>
      </p:sp>
      <p:sp>
        <p:nvSpPr>
          <p:cNvPr id="13" name="Shape 10"/>
          <p:cNvSpPr/>
          <p:nvPr/>
        </p:nvSpPr>
        <p:spPr>
          <a:xfrm>
            <a:off x="978408" y="406908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4" name="Text 11"/>
          <p:cNvSpPr/>
          <p:nvPr/>
        </p:nvSpPr>
        <p:spPr>
          <a:xfrm>
            <a:off x="1234440" y="3968496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Traffic driving</a:t>
            </a:r>
            <a:endParaRPr lang="en-US" sz="1350" dirty="0"/>
          </a:p>
        </p:txBody>
      </p:sp>
      <p:sp>
        <p:nvSpPr>
          <p:cNvPr id="15" name="Shape 12"/>
          <p:cNvSpPr/>
          <p:nvPr/>
        </p:nvSpPr>
        <p:spPr>
          <a:xfrm>
            <a:off x="978408" y="4727448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6" name="Text 13"/>
          <p:cNvSpPr/>
          <p:nvPr/>
        </p:nvSpPr>
        <p:spPr>
          <a:xfrm>
            <a:off x="1234440" y="4626864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Built-in brand recognition</a:t>
            </a:r>
            <a:endParaRPr lang="en-US" sz="1350" dirty="0"/>
          </a:p>
        </p:txBody>
      </p:sp>
      <p:sp>
        <p:nvSpPr>
          <p:cNvPr id="17" name="Shape 14"/>
          <p:cNvSpPr/>
          <p:nvPr/>
        </p:nvSpPr>
        <p:spPr>
          <a:xfrm>
            <a:off x="978408" y="5385816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1234440" y="5285232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But: sold in hundreds of stores → competitive, trendy, fast — they pull your margins down</a:t>
            </a:r>
            <a:endParaRPr lang="en-US" sz="1350" dirty="0"/>
          </a:p>
        </p:txBody>
      </p:sp>
      <p:sp>
        <p:nvSpPr>
          <p:cNvPr id="19" name="Shape 16"/>
          <p:cNvSpPr/>
          <p:nvPr/>
        </p:nvSpPr>
        <p:spPr>
          <a:xfrm>
            <a:off x="6172200" y="2423160"/>
            <a:ext cx="5349240" cy="3429000"/>
          </a:xfrm>
          <a:prstGeom prst="roundRect">
            <a:avLst>
              <a:gd name="adj" fmla="val 2133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537960" y="265176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MARGIN LIVES</a:t>
            </a:r>
            <a:endParaRPr lang="en-US" sz="1300" dirty="0"/>
          </a:p>
        </p:txBody>
      </p:sp>
      <p:sp>
        <p:nvSpPr>
          <p:cNvPr id="21" name="Shape 18"/>
          <p:cNvSpPr/>
          <p:nvPr/>
        </p:nvSpPr>
        <p:spPr>
          <a:xfrm>
            <a:off x="6556248" y="3108960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6556248" y="341071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3" name="Text 20"/>
          <p:cNvSpPr/>
          <p:nvPr/>
        </p:nvSpPr>
        <p:spPr>
          <a:xfrm>
            <a:off x="6812280" y="331012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Non-branded fashion that isn't easily shoppable</a:t>
            </a:r>
            <a:endParaRPr lang="en-US" sz="1350" dirty="0"/>
          </a:p>
        </p:txBody>
      </p:sp>
      <p:sp>
        <p:nvSpPr>
          <p:cNvPr id="24" name="Shape 21"/>
          <p:cNvSpPr/>
          <p:nvPr/>
        </p:nvSpPr>
        <p:spPr>
          <a:xfrm>
            <a:off x="6556248" y="406908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5" name="Text 22"/>
          <p:cNvSpPr/>
          <p:nvPr/>
        </p:nvSpPr>
        <p:spPr>
          <a:xfrm>
            <a:off x="6812280" y="3968496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One-of-a-kind pieces carry the most weight</a:t>
            </a:r>
            <a:endParaRPr lang="en-US" sz="1350" dirty="0"/>
          </a:p>
        </p:txBody>
      </p:sp>
      <p:sp>
        <p:nvSpPr>
          <p:cNvPr id="26" name="Shape 23"/>
          <p:cNvSpPr/>
          <p:nvPr/>
        </p:nvSpPr>
        <p:spPr>
          <a:xfrm>
            <a:off x="6556248" y="4727448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7" name="Text 24"/>
          <p:cNvSpPr/>
          <p:nvPr/>
        </p:nvSpPr>
        <p:spPr>
          <a:xfrm>
            <a:off x="6812280" y="4626864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Less price transparency, more pricing freedom</a:t>
            </a:r>
            <a:endParaRPr lang="en-US" sz="1350" dirty="0"/>
          </a:p>
        </p:txBody>
      </p:sp>
      <p:sp>
        <p:nvSpPr>
          <p:cNvPr id="28" name="Shape 25"/>
          <p:cNvSpPr/>
          <p:nvPr/>
        </p:nvSpPr>
        <p:spPr>
          <a:xfrm>
            <a:off x="6556248" y="5385816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9" name="Text 26"/>
          <p:cNvSpPr/>
          <p:nvPr/>
        </p:nvSpPr>
        <p:spPr>
          <a:xfrm>
            <a:off x="6812280" y="5285232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Balance the mix with asset vs. memo</a:t>
            </a:r>
            <a:endParaRPr lang="en-US" sz="13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SUMMARY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Margin Playbook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Shape 4"/>
          <p:cNvSpPr/>
          <p:nvPr/>
        </p:nvSpPr>
        <p:spPr>
          <a:xfrm>
            <a:off x="594360" y="1783080"/>
            <a:ext cx="534924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886968" y="2240280"/>
            <a:ext cx="256032" cy="25603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9" name="Text 6"/>
          <p:cNvSpPr/>
          <p:nvPr/>
        </p:nvSpPr>
        <p:spPr>
          <a:xfrm>
            <a:off x="1280160" y="1929384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Judge return on inventory</a:t>
            </a:r>
            <a:endParaRPr lang="en-US" sz="1550" dirty="0"/>
          </a:p>
        </p:txBody>
      </p:sp>
      <p:sp>
        <p:nvSpPr>
          <p:cNvPr id="10" name="Text 7"/>
          <p:cNvSpPr/>
          <p:nvPr/>
        </p:nvSpPr>
        <p:spPr>
          <a:xfrm>
            <a:off x="1280160" y="2276856"/>
            <a:ext cx="4526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markup or turn alone — the money the asset earns in its space.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6172200" y="1783080"/>
            <a:ext cx="534924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6464808" y="2240280"/>
            <a:ext cx="256032" cy="25603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3" name="Text 10"/>
          <p:cNvSpPr/>
          <p:nvPr/>
        </p:nvSpPr>
        <p:spPr>
          <a:xfrm>
            <a:off x="6858000" y="1929384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 is part of return</a:t>
            </a:r>
            <a:endParaRPr lang="en-US" sz="1550" dirty="0"/>
          </a:p>
        </p:txBody>
      </p:sp>
      <p:sp>
        <p:nvSpPr>
          <p:cNvPr id="14" name="Text 11"/>
          <p:cNvSpPr/>
          <p:nvPr/>
        </p:nvSpPr>
        <p:spPr>
          <a:xfrm>
            <a:off x="6858000" y="2276856"/>
            <a:ext cx="4526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Slow-moving stock eats margin, so slower lines need higher margins.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594360" y="3200400"/>
            <a:ext cx="534924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886968" y="3657600"/>
            <a:ext cx="256032" cy="25603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7" name="Text 14"/>
          <p:cNvSpPr/>
          <p:nvPr/>
        </p:nvSpPr>
        <p:spPr>
          <a:xfrm>
            <a:off x="1280160" y="3346704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Price to competitiveness</a:t>
            </a:r>
            <a:endParaRPr lang="en-US" sz="1550" dirty="0"/>
          </a:p>
        </p:txBody>
      </p:sp>
      <p:sp>
        <p:nvSpPr>
          <p:cNvPr id="18" name="Text 15"/>
          <p:cNvSpPr/>
          <p:nvPr/>
        </p:nvSpPr>
        <p:spPr>
          <a:xfrm>
            <a:off x="1280160" y="3694176"/>
            <a:ext cx="4526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on shoppable items; set your price on the unique.</a:t>
            </a:r>
            <a:endParaRPr lang="en-US" sz="1250" dirty="0"/>
          </a:p>
        </p:txBody>
      </p:sp>
      <p:sp>
        <p:nvSpPr>
          <p:cNvPr id="19" name="Shape 16"/>
          <p:cNvSpPr/>
          <p:nvPr/>
        </p:nvSpPr>
        <p:spPr>
          <a:xfrm>
            <a:off x="6172200" y="3200400"/>
            <a:ext cx="534924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6464808" y="3657600"/>
            <a:ext cx="256032" cy="25603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1" name="Text 18"/>
          <p:cNvSpPr/>
          <p:nvPr/>
        </p:nvSpPr>
        <p:spPr>
          <a:xfrm>
            <a:off x="6858000" y="3346704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Bet on unique pieces</a:t>
            </a:r>
            <a:endParaRPr lang="en-US" sz="1550" dirty="0"/>
          </a:p>
        </p:txBody>
      </p:sp>
      <p:sp>
        <p:nvSpPr>
          <p:cNvPr id="22" name="Text 19"/>
          <p:cNvSpPr/>
          <p:nvPr/>
        </p:nvSpPr>
        <p:spPr>
          <a:xfrm>
            <a:off x="6858000" y="3694176"/>
            <a:ext cx="4526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 the aging risk — the higher margin is where profit lives.</a:t>
            </a:r>
            <a:endParaRPr lang="en-US" sz="1250" dirty="0"/>
          </a:p>
        </p:txBody>
      </p:sp>
      <p:sp>
        <p:nvSpPr>
          <p:cNvPr id="23" name="Shape 20"/>
          <p:cNvSpPr/>
          <p:nvPr/>
        </p:nvSpPr>
        <p:spPr>
          <a:xfrm>
            <a:off x="594360" y="4617720"/>
            <a:ext cx="534924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886968" y="5074920"/>
            <a:ext cx="256032" cy="25603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5" name="Text 22"/>
          <p:cNvSpPr/>
          <p:nvPr/>
        </p:nvSpPr>
        <p:spPr>
          <a:xfrm>
            <a:off x="1280160" y="4764024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Move age with commissions</a:t>
            </a:r>
            <a:endParaRPr lang="en-US" sz="1550" dirty="0"/>
          </a:p>
        </p:txBody>
      </p:sp>
      <p:sp>
        <p:nvSpPr>
          <p:cNvPr id="26" name="Text 23"/>
          <p:cNvSpPr/>
          <p:nvPr/>
        </p:nvSpPr>
        <p:spPr>
          <a:xfrm>
            <a:off x="1280160" y="5111496"/>
            <a:ext cx="4526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 to move it, don't discount it and damage the brand.</a:t>
            </a:r>
            <a:endParaRPr lang="en-US" sz="1250" dirty="0"/>
          </a:p>
        </p:txBody>
      </p:sp>
      <p:sp>
        <p:nvSpPr>
          <p:cNvPr id="27" name="Shape 24"/>
          <p:cNvSpPr/>
          <p:nvPr/>
        </p:nvSpPr>
        <p:spPr>
          <a:xfrm>
            <a:off x="6172200" y="4617720"/>
            <a:ext cx="534924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28" name="Shape 25"/>
          <p:cNvSpPr/>
          <p:nvPr/>
        </p:nvSpPr>
        <p:spPr>
          <a:xfrm>
            <a:off x="6464808" y="5074920"/>
            <a:ext cx="256032" cy="25603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9" name="Text 26"/>
          <p:cNvSpPr/>
          <p:nvPr/>
        </p:nvSpPr>
        <p:spPr>
          <a:xfrm>
            <a:off x="6858000" y="4764024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Mind branded vs. non-branded</a:t>
            </a:r>
            <a:endParaRPr lang="en-US" sz="1550" dirty="0"/>
          </a:p>
        </p:txBody>
      </p:sp>
      <p:sp>
        <p:nvSpPr>
          <p:cNvPr id="30" name="Text 27"/>
          <p:cNvSpPr/>
          <p:nvPr/>
        </p:nvSpPr>
        <p:spPr>
          <a:xfrm>
            <a:off x="6858000" y="5111496"/>
            <a:ext cx="4526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Brands drive traffic but lower margin; non-branded holds it.</a:t>
            </a:r>
            <a:endParaRPr lang="en-US" sz="12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812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sissys_deck/logo_icon_white.png">    </p:cNvPr>
          <p:cNvPicPr>
            <a:picLocks noChangeAspect="1"/>
          </p:cNvPicPr>
          <p:nvPr/>
        </p:nvPicPr>
        <p:blipFill>
          <a:blip r:embed="rId1">
            <a:alphaModFix amt="10000"/>
          </a:blip>
          <a:stretch>
            <a:fillRect/>
          </a:stretch>
        </p:blipFill>
        <p:spPr>
          <a:xfrm>
            <a:off x="9052560" y="1097280"/>
            <a:ext cx="3291840" cy="2962656"/>
          </a:xfrm>
          <a:prstGeom prst="rect">
            <a:avLst/>
          </a:prstGeom>
        </p:spPr>
      </p:pic>
      <p:pic>
        <p:nvPicPr>
          <p:cNvPr id="3" name="Image 1" descr="/root/sissys_deck/logo_lockup_whit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868680"/>
            <a:ext cx="3017520" cy="718718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77240" y="1874520"/>
            <a:ext cx="84124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38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 Margins With the Data to Back Them</a:t>
            </a:r>
            <a:endParaRPr lang="en-US" sz="3200" dirty="0"/>
          </a:p>
        </p:txBody>
      </p:sp>
      <p:sp>
        <p:nvSpPr>
          <p:cNvPr id="5" name="Text 1"/>
          <p:cNvSpPr/>
          <p:nvPr/>
        </p:nvSpPr>
        <p:spPr>
          <a:xfrm>
            <a:off x="822960" y="2880360"/>
            <a:ext cx="82296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50" i="1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Return on inventory, customer pathways, and margin tapering — the numbers your POS won't surface. That's what we build.</a:t>
            </a:r>
            <a:endParaRPr lang="en-US" sz="1550" dirty="0"/>
          </a:p>
        </p:txBody>
      </p:sp>
      <p:sp>
        <p:nvSpPr>
          <p:cNvPr id="6" name="Shape 2"/>
          <p:cNvSpPr/>
          <p:nvPr/>
        </p:nvSpPr>
        <p:spPr>
          <a:xfrm>
            <a:off x="822960" y="3794760"/>
            <a:ext cx="3429000" cy="713232"/>
          </a:xfrm>
          <a:prstGeom prst="roundRect">
            <a:avLst>
              <a:gd name="adj" fmla="val 7692"/>
            </a:avLst>
          </a:prstGeom>
          <a:solidFill>
            <a:srgbClr val="0E1E44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7" name="Shape 3"/>
          <p:cNvSpPr/>
          <p:nvPr/>
        </p:nvSpPr>
        <p:spPr>
          <a:xfrm>
            <a:off x="1097280" y="4078224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8" name="Text 4"/>
          <p:cNvSpPr/>
          <p:nvPr/>
        </p:nvSpPr>
        <p:spPr>
          <a:xfrm>
            <a:off x="1389888" y="3794760"/>
            <a:ext cx="27432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Return-on-inventory analytics</a:t>
            </a:r>
            <a:endParaRPr lang="en-US" sz="1300" dirty="0"/>
          </a:p>
        </p:txBody>
      </p:sp>
      <p:sp>
        <p:nvSpPr>
          <p:cNvPr id="9" name="Shape 5"/>
          <p:cNvSpPr/>
          <p:nvPr/>
        </p:nvSpPr>
        <p:spPr>
          <a:xfrm>
            <a:off x="4480560" y="3794760"/>
            <a:ext cx="3429000" cy="713232"/>
          </a:xfrm>
          <a:prstGeom prst="roundRect">
            <a:avLst>
              <a:gd name="adj" fmla="val 7692"/>
            </a:avLst>
          </a:prstGeom>
          <a:solidFill>
            <a:srgbClr val="0E1E44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10" name="Shape 6"/>
          <p:cNvSpPr/>
          <p:nvPr/>
        </p:nvSpPr>
        <p:spPr>
          <a:xfrm>
            <a:off x="4754880" y="4078224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1" name="Text 7"/>
          <p:cNvSpPr/>
          <p:nvPr/>
        </p:nvSpPr>
        <p:spPr>
          <a:xfrm>
            <a:off x="5047488" y="3794760"/>
            <a:ext cx="27432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pathway insights</a:t>
            </a:r>
            <a:endParaRPr lang="en-US" sz="1300" dirty="0"/>
          </a:p>
        </p:txBody>
      </p:sp>
      <p:sp>
        <p:nvSpPr>
          <p:cNvPr id="12" name="Shape 8"/>
          <p:cNvSpPr/>
          <p:nvPr/>
        </p:nvSpPr>
        <p:spPr>
          <a:xfrm>
            <a:off x="8138160" y="3794760"/>
            <a:ext cx="3429000" cy="713232"/>
          </a:xfrm>
          <a:prstGeom prst="roundRect">
            <a:avLst>
              <a:gd name="adj" fmla="val 7692"/>
            </a:avLst>
          </a:prstGeom>
          <a:solidFill>
            <a:srgbClr val="0E1E44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13" name="Shape 9"/>
          <p:cNvSpPr/>
          <p:nvPr/>
        </p:nvSpPr>
        <p:spPr>
          <a:xfrm>
            <a:off x="8412480" y="4078224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4" name="Text 10"/>
          <p:cNvSpPr/>
          <p:nvPr/>
        </p:nvSpPr>
        <p:spPr>
          <a:xfrm>
            <a:off x="8705088" y="3794760"/>
            <a:ext cx="27432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Margin &amp; pricing tools</a:t>
            </a:r>
            <a:endParaRPr lang="en-US" sz="1300" dirty="0"/>
          </a:p>
        </p:txBody>
      </p:sp>
      <p:sp>
        <p:nvSpPr>
          <p:cNvPr id="15" name="Shape 11"/>
          <p:cNvSpPr/>
          <p:nvPr/>
        </p:nvSpPr>
        <p:spPr>
          <a:xfrm>
            <a:off x="822960" y="4663440"/>
            <a:ext cx="3429000" cy="713232"/>
          </a:xfrm>
          <a:prstGeom prst="roundRect">
            <a:avLst>
              <a:gd name="adj" fmla="val 7692"/>
            </a:avLst>
          </a:prstGeom>
          <a:solidFill>
            <a:srgbClr val="0E1E44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1097280" y="4946904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7" name="Text 13"/>
          <p:cNvSpPr/>
          <p:nvPr/>
        </p:nvSpPr>
        <p:spPr>
          <a:xfrm>
            <a:off x="1389888" y="4663440"/>
            <a:ext cx="27432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Aging &amp; stock reporting</a:t>
            </a:r>
            <a:endParaRPr lang="en-US" sz="1300" dirty="0"/>
          </a:p>
        </p:txBody>
      </p:sp>
      <p:sp>
        <p:nvSpPr>
          <p:cNvPr id="18" name="Shape 14"/>
          <p:cNvSpPr/>
          <p:nvPr/>
        </p:nvSpPr>
        <p:spPr>
          <a:xfrm>
            <a:off x="4480560" y="4663440"/>
            <a:ext cx="3429000" cy="713232"/>
          </a:xfrm>
          <a:prstGeom prst="roundRect">
            <a:avLst>
              <a:gd name="adj" fmla="val 7692"/>
            </a:avLst>
          </a:prstGeom>
          <a:solidFill>
            <a:srgbClr val="0E1E44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19" name="Shape 15"/>
          <p:cNvSpPr/>
          <p:nvPr/>
        </p:nvSpPr>
        <p:spPr>
          <a:xfrm>
            <a:off x="4754880" y="4946904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0" name="Text 16"/>
          <p:cNvSpPr/>
          <p:nvPr/>
        </p:nvSpPr>
        <p:spPr>
          <a:xfrm>
            <a:off x="5047488" y="4663440"/>
            <a:ext cx="27432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Clienteling &amp; CRM</a:t>
            </a:r>
            <a:endParaRPr lang="en-US" sz="1300" dirty="0"/>
          </a:p>
        </p:txBody>
      </p:sp>
      <p:sp>
        <p:nvSpPr>
          <p:cNvPr id="21" name="Shape 17"/>
          <p:cNvSpPr/>
          <p:nvPr/>
        </p:nvSpPr>
        <p:spPr>
          <a:xfrm>
            <a:off x="8138160" y="4663440"/>
            <a:ext cx="3429000" cy="713232"/>
          </a:xfrm>
          <a:prstGeom prst="roundRect">
            <a:avLst>
              <a:gd name="adj" fmla="val 7692"/>
            </a:avLst>
          </a:prstGeom>
          <a:solidFill>
            <a:srgbClr val="0E1E44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22" name="Shape 18"/>
          <p:cNvSpPr/>
          <p:nvPr/>
        </p:nvSpPr>
        <p:spPr>
          <a:xfrm>
            <a:off x="8412480" y="4946904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3" name="Text 19"/>
          <p:cNvSpPr/>
          <p:nvPr/>
        </p:nvSpPr>
        <p:spPr>
          <a:xfrm>
            <a:off x="8705088" y="4663440"/>
            <a:ext cx="27432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Onboarding &amp; training</a:t>
            </a:r>
            <a:endParaRPr lang="en-US" sz="1300" dirty="0"/>
          </a:p>
        </p:txBody>
      </p:sp>
      <p:sp>
        <p:nvSpPr>
          <p:cNvPr id="24" name="Text 20"/>
          <p:cNvSpPr/>
          <p:nvPr/>
        </p:nvSpPr>
        <p:spPr>
          <a:xfrm>
            <a:off x="822960" y="580644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1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jewelink.com   ·   countretail.com   ·   by Jewelry Sales Academy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 WITH THE CONCEPT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Margins Are the Profit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55321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Margins represent the profit the business is built to earn. You'd never intentionally set a negative one — even a loss leader exists to drive traffic toward profit at year-end.</a:t>
            </a:r>
            <a:endParaRPr lang="en-US" sz="1650" dirty="0"/>
          </a:p>
        </p:txBody>
      </p:sp>
      <p:sp>
        <p:nvSpPr>
          <p:cNvPr id="8" name="Text 5"/>
          <p:cNvSpPr/>
          <p:nvPr/>
        </p:nvSpPr>
        <p:spPr>
          <a:xfrm>
            <a:off x="594360" y="3429000"/>
            <a:ext cx="55321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700" b="1" i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Before the tactics, define exactly what you're trying to do. A sound concept is what makes a plan work.</a:t>
            </a:r>
            <a:endParaRPr lang="en-US" sz="1700" dirty="0"/>
          </a:p>
        </p:txBody>
      </p:sp>
      <p:sp>
        <p:nvSpPr>
          <p:cNvPr id="9" name="Shape 6"/>
          <p:cNvSpPr/>
          <p:nvPr/>
        </p:nvSpPr>
        <p:spPr>
          <a:xfrm>
            <a:off x="6537960" y="1783080"/>
            <a:ext cx="5029200" cy="4160520"/>
          </a:xfrm>
          <a:prstGeom prst="roundRect">
            <a:avLst>
              <a:gd name="adj" fmla="val 1758"/>
            </a:avLst>
          </a:prstGeom>
          <a:solidFill>
            <a:srgbClr val="0E1E44"/>
          </a:solidFill>
          <a:ln/>
        </p:spPr>
      </p:sp>
      <p:sp>
        <p:nvSpPr>
          <p:cNvPr id="10" name="Text 7"/>
          <p:cNvSpPr/>
          <p:nvPr/>
        </p:nvSpPr>
        <p:spPr>
          <a:xfrm>
            <a:off x="6949440" y="2057400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FIX THE CONCEPT, NOT THE SYMPTOM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6967728" y="2487168"/>
            <a:ext cx="128016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949440" y="2697480"/>
            <a:ext cx="429768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golfer kept missing right, so he aimed his feet further left. But the feet don't send the ball — the club face does. He was treating the symptom, not the cause.</a:t>
            </a:r>
            <a:endParaRPr lang="en-US" sz="1500" dirty="0"/>
          </a:p>
        </p:txBody>
      </p:sp>
      <p:sp>
        <p:nvSpPr>
          <p:cNvPr id="13" name="Text 10"/>
          <p:cNvSpPr/>
          <p:nvPr/>
        </p:nvSpPr>
        <p:spPr>
          <a:xfrm>
            <a:off x="6949440" y="4389120"/>
            <a:ext cx="42976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100"/>
              </a:lnSpc>
              <a:buNone/>
            </a:pPr>
            <a:r>
              <a:rPr lang="en-US" sz="1450" i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Pricing is the same. Get the underlying concept right and the numbers follow.</a:t>
            </a:r>
            <a:endParaRPr lang="en-US" sz="14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REFRAME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Think Return on Inventory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553212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5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Stop asking “what's the perfect markup?” Large and luxury retailers judge inventory by the return it earns as an asset — the money they expect to make from the space it occupies.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94360" y="3566160"/>
            <a:ext cx="55321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700" b="1" i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Margin and turn aren't the goal. They're inputs to one number: return on inventory.</a:t>
            </a:r>
            <a:endParaRPr lang="en-US" sz="1700" dirty="0"/>
          </a:p>
        </p:txBody>
      </p:sp>
      <p:sp>
        <p:nvSpPr>
          <p:cNvPr id="9" name="Shape 6"/>
          <p:cNvSpPr/>
          <p:nvPr/>
        </p:nvSpPr>
        <p:spPr>
          <a:xfrm>
            <a:off x="6537960" y="1783080"/>
            <a:ext cx="5029200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6903720" y="2167128"/>
            <a:ext cx="182880" cy="182880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1" name="Text 8"/>
          <p:cNvSpPr/>
          <p:nvPr/>
        </p:nvSpPr>
        <p:spPr>
          <a:xfrm>
            <a:off x="7223760" y="205740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OLD LENS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6949440" y="2606040"/>
            <a:ext cx="4343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100"/>
              </a:lnSpc>
              <a:buNone/>
            </a:pPr>
            <a:r>
              <a:rPr lang="en-US" sz="15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Judge inventory on markup and turn in isolation — “what should I mark this up?”</a:t>
            </a:r>
            <a:endParaRPr lang="en-US" sz="1500" dirty="0"/>
          </a:p>
        </p:txBody>
      </p:sp>
      <p:sp>
        <p:nvSpPr>
          <p:cNvPr id="13" name="Shape 10"/>
          <p:cNvSpPr/>
          <p:nvPr/>
        </p:nvSpPr>
        <p:spPr>
          <a:xfrm>
            <a:off x="6537960" y="3977640"/>
            <a:ext cx="5029200" cy="1965960"/>
          </a:xfrm>
          <a:prstGeom prst="roundRect">
            <a:avLst>
              <a:gd name="adj" fmla="val 3721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6903720" y="4361688"/>
            <a:ext cx="182880" cy="182880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5" name="Text 12"/>
          <p:cNvSpPr/>
          <p:nvPr/>
        </p:nvSpPr>
        <p:spPr>
          <a:xfrm>
            <a:off x="7223760" y="425196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LUXURY LENS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6949440" y="4800600"/>
            <a:ext cx="4343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100"/>
              </a:lnSpc>
              <a:buNone/>
            </a:pPr>
            <a:r>
              <a:rPr lang="en-US" sz="15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Judge inventory on return as an asset — “what will this earn me in this space?”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E1E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NUMBERS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 Is Part of Your Return</a:t>
            </a:r>
            <a:endParaRPr lang="en-US" sz="3400" dirty="0"/>
          </a:p>
        </p:txBody>
      </p:sp>
      <p:pic>
        <p:nvPicPr>
          <p:cNvPr id="5" name="Image 0" descr="/root/sissys_deck/logo_lockup_whi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C77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48640" y="17830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6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Say the goal is to net 30% on a line that carries a 50% margin. What you actually take home depends on how fast it turns.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548640" y="2514600"/>
            <a:ext cx="7452360" cy="1188720"/>
          </a:xfrm>
          <a:prstGeom prst="roundRect">
            <a:avLst>
              <a:gd name="adj" fmla="val 6154"/>
            </a:avLst>
          </a:prstGeom>
          <a:solidFill>
            <a:srgbClr val="08122B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868680" y="2660904"/>
            <a:ext cx="4480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50% margin</a:t>
            </a:r>
            <a:pPr indent="0" marL="0">
              <a:buNone/>
            </a:pPr>
            <a:r>
              <a:rPr lang="en-US" sz="150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×   </a:t>
            </a:r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1.0 turn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868680" y="3154680"/>
            <a:ext cx="4572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i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Turns once a year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5669280" y="2697480"/>
            <a:ext cx="0" cy="822960"/>
          </a:xfrm>
          <a:prstGeom prst="line">
            <a:avLst/>
          </a:prstGeom>
          <a:noFill/>
          <a:ln w="12700">
            <a:solidFill>
              <a:srgbClr val="2C3B54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852160" y="2642616"/>
            <a:ext cx="20116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50%</a:t>
            </a:r>
            <a:endParaRPr lang="en-US" sz="4000" dirty="0"/>
          </a:p>
        </p:txBody>
      </p:sp>
      <p:sp>
        <p:nvSpPr>
          <p:cNvPr id="13" name="Shape 10"/>
          <p:cNvSpPr/>
          <p:nvPr/>
        </p:nvSpPr>
        <p:spPr>
          <a:xfrm>
            <a:off x="548640" y="3886200"/>
            <a:ext cx="7452360" cy="1188720"/>
          </a:xfrm>
          <a:prstGeom prst="roundRect">
            <a:avLst>
              <a:gd name="adj" fmla="val 6154"/>
            </a:avLst>
          </a:prstGeom>
          <a:solidFill>
            <a:srgbClr val="08122B"/>
          </a:solidFill>
          <a:ln w="15875">
            <a:solidFill>
              <a:srgbClr val="2E6DF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868680" y="4032504"/>
            <a:ext cx="4480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50% margin</a:t>
            </a:r>
            <a:pPr indent="0" marL="0">
              <a:buNone/>
            </a:pPr>
            <a:r>
              <a:rPr lang="en-US" sz="150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×   </a:t>
            </a:r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0.7 turn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868680" y="4526280"/>
            <a:ext cx="4572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i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Turns slower — aging eats the rest</a:t>
            </a:r>
            <a:endParaRPr lang="en-US" sz="1250" dirty="0"/>
          </a:p>
        </p:txBody>
      </p:sp>
      <p:sp>
        <p:nvSpPr>
          <p:cNvPr id="16" name="Shape 13"/>
          <p:cNvSpPr/>
          <p:nvPr/>
        </p:nvSpPr>
        <p:spPr>
          <a:xfrm>
            <a:off x="5669280" y="4069080"/>
            <a:ext cx="0" cy="822960"/>
          </a:xfrm>
          <a:prstGeom prst="line">
            <a:avLst/>
          </a:prstGeom>
          <a:noFill/>
          <a:ln w="12700">
            <a:solidFill>
              <a:srgbClr val="2C3B54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5852160" y="4014216"/>
            <a:ext cx="20116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30%</a:t>
            </a:r>
            <a:endParaRPr lang="en-US" sz="4000" dirty="0"/>
          </a:p>
        </p:txBody>
      </p:sp>
      <p:sp>
        <p:nvSpPr>
          <p:cNvPr id="18" name="Shape 15"/>
          <p:cNvSpPr/>
          <p:nvPr/>
        </p:nvSpPr>
        <p:spPr>
          <a:xfrm>
            <a:off x="8229600" y="2514600"/>
            <a:ext cx="3337560" cy="2560320"/>
          </a:xfrm>
          <a:prstGeom prst="roundRect">
            <a:avLst>
              <a:gd name="adj" fmla="val 2857"/>
            </a:avLst>
          </a:prstGeom>
          <a:solidFill>
            <a:srgbClr val="08122B"/>
          </a:solidFill>
          <a:ln w="12700">
            <a:solidFill>
              <a:srgbClr val="2E6DF0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8503920" y="2743200"/>
            <a:ext cx="2834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TAKEAWAY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8503920" y="3108960"/>
            <a:ext cx="283464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 is a portion of your return. Non-producing, aging inventory quietly consumes the margin you thought you had.</a:t>
            </a:r>
            <a:endParaRPr lang="en-US" sz="1400" dirty="0"/>
          </a:p>
        </p:txBody>
      </p:sp>
      <p:sp>
        <p:nvSpPr>
          <p:cNvPr id="21" name="Text 18"/>
          <p:cNvSpPr/>
          <p:nvPr/>
        </p:nvSpPr>
        <p:spPr>
          <a:xfrm>
            <a:off x="548640" y="5257800"/>
            <a:ext cx="7406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FB0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Illustrative example — plug in your own line's numbers.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IMPLICATION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Jewelers Should Raise Margins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55321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5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typical jewelry store turns inventory slowly and manages it loosely — so returns drift lower and lower. And here's the trap: the slower it turns, the higher your margins must be to stay profitable.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94360" y="3749040"/>
            <a:ext cx="55321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650" b="1" i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You're constantly replacing stock — much of it non-producing. Higher margins are what fund that reality.</a:t>
            </a:r>
            <a:endParaRPr lang="en-US" sz="1650" dirty="0"/>
          </a:p>
        </p:txBody>
      </p:sp>
      <p:sp>
        <p:nvSpPr>
          <p:cNvPr id="9" name="Shape 6"/>
          <p:cNvSpPr/>
          <p:nvPr/>
        </p:nvSpPr>
        <p:spPr>
          <a:xfrm>
            <a:off x="6537960" y="1783080"/>
            <a:ext cx="5029200" cy="4160520"/>
          </a:xfrm>
          <a:prstGeom prst="roundRect">
            <a:avLst>
              <a:gd name="adj" fmla="val 2198"/>
            </a:avLst>
          </a:prstGeom>
          <a:solidFill>
            <a:srgbClr val="0E1E44"/>
          </a:solidFill>
          <a:ln/>
        </p:spPr>
      </p:sp>
      <p:sp>
        <p:nvSpPr>
          <p:cNvPr id="10" name="Text 7"/>
          <p:cNvSpPr/>
          <p:nvPr/>
        </p:nvSpPr>
        <p:spPr>
          <a:xfrm>
            <a:off x="6949440" y="2057400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SLOW-TURN SPIRAL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6967728" y="2487168"/>
            <a:ext cx="128016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6949440" y="2724912"/>
            <a:ext cx="384048" cy="38404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3" name="Text 10"/>
          <p:cNvSpPr/>
          <p:nvPr/>
        </p:nvSpPr>
        <p:spPr>
          <a:xfrm>
            <a:off x="6949440" y="272491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7498080" y="2670048"/>
            <a:ext cx="3840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Inventory turns slowly</a:t>
            </a:r>
            <a:endParaRPr lang="en-US" sz="1400" dirty="0"/>
          </a:p>
        </p:txBody>
      </p:sp>
      <p:sp>
        <p:nvSpPr>
          <p:cNvPr id="15" name="Shape 12"/>
          <p:cNvSpPr/>
          <p:nvPr/>
        </p:nvSpPr>
        <p:spPr>
          <a:xfrm>
            <a:off x="6949440" y="3502152"/>
            <a:ext cx="384048" cy="38404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6" name="Text 13"/>
          <p:cNvSpPr/>
          <p:nvPr/>
        </p:nvSpPr>
        <p:spPr>
          <a:xfrm>
            <a:off x="6949440" y="350215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500" dirty="0"/>
          </a:p>
        </p:txBody>
      </p:sp>
      <p:sp>
        <p:nvSpPr>
          <p:cNvPr id="17" name="Text 14"/>
          <p:cNvSpPr/>
          <p:nvPr/>
        </p:nvSpPr>
        <p:spPr>
          <a:xfrm>
            <a:off x="7498080" y="3447288"/>
            <a:ext cx="3840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Return on inventory falls</a:t>
            </a:r>
            <a:endParaRPr lang="en-US" sz="1400" dirty="0"/>
          </a:p>
        </p:txBody>
      </p:sp>
      <p:sp>
        <p:nvSpPr>
          <p:cNvPr id="18" name="Shape 15"/>
          <p:cNvSpPr/>
          <p:nvPr/>
        </p:nvSpPr>
        <p:spPr>
          <a:xfrm>
            <a:off x="6949440" y="4279392"/>
            <a:ext cx="384048" cy="38404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9" name="Text 16"/>
          <p:cNvSpPr/>
          <p:nvPr/>
        </p:nvSpPr>
        <p:spPr>
          <a:xfrm>
            <a:off x="6949440" y="4279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500" dirty="0"/>
          </a:p>
        </p:txBody>
      </p:sp>
      <p:sp>
        <p:nvSpPr>
          <p:cNvPr id="20" name="Text 17"/>
          <p:cNvSpPr/>
          <p:nvPr/>
        </p:nvSpPr>
        <p:spPr>
          <a:xfrm>
            <a:off x="7498080" y="4224528"/>
            <a:ext cx="3840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Aged stock piles up and must be replaced</a:t>
            </a:r>
            <a:endParaRPr lang="en-US" sz="1400" dirty="0"/>
          </a:p>
        </p:txBody>
      </p:sp>
      <p:sp>
        <p:nvSpPr>
          <p:cNvPr id="21" name="Shape 18"/>
          <p:cNvSpPr/>
          <p:nvPr/>
        </p:nvSpPr>
        <p:spPr>
          <a:xfrm>
            <a:off x="6949440" y="5056632"/>
            <a:ext cx="384048" cy="38404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2" name="Text 19"/>
          <p:cNvSpPr/>
          <p:nvPr/>
        </p:nvSpPr>
        <p:spPr>
          <a:xfrm>
            <a:off x="6949440" y="505663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500" dirty="0"/>
          </a:p>
        </p:txBody>
      </p:sp>
      <p:sp>
        <p:nvSpPr>
          <p:cNvPr id="23" name="Text 20"/>
          <p:cNvSpPr/>
          <p:nvPr/>
        </p:nvSpPr>
        <p:spPr>
          <a:xfrm>
            <a:off x="7498080" y="5001768"/>
            <a:ext cx="3840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Margins must rise to keep the business profitable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INVENTORY REALLY BEHAVES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20% Drives 80%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54864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5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Luxury retailers know a small slice of inventory does almost all the work — and they price for it. They accept heavy non-producing stock, and their margins reflect how the whole assortment performs.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94360" y="3794760"/>
            <a:ext cx="5486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650" b="1" i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 margins for how inventory performs — then deal with the non-performers deliberately.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6492240" y="1965960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OF INVENTORY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6492240" y="2331720"/>
            <a:ext cx="5029200" cy="777240"/>
          </a:xfrm>
          <a:prstGeom prst="roundRect">
            <a:avLst>
              <a:gd name="adj" fmla="val 5882"/>
            </a:avLst>
          </a:prstGeom>
          <a:solidFill>
            <a:srgbClr val="E3EAF8"/>
          </a:solidFill>
          <a:ln/>
        </p:spPr>
      </p:sp>
      <p:sp>
        <p:nvSpPr>
          <p:cNvPr id="11" name="Shape 8"/>
          <p:cNvSpPr/>
          <p:nvPr/>
        </p:nvSpPr>
        <p:spPr>
          <a:xfrm>
            <a:off x="6492240" y="2331720"/>
            <a:ext cx="1005840" cy="777240"/>
          </a:xfrm>
          <a:prstGeom prst="roundRect">
            <a:avLst>
              <a:gd name="adj" fmla="val 5882"/>
            </a:avLst>
          </a:prstGeom>
          <a:solidFill>
            <a:srgbClr val="2E6DF0"/>
          </a:solidFill>
          <a:ln/>
        </p:spPr>
      </p:sp>
      <p:sp>
        <p:nvSpPr>
          <p:cNvPr id="12" name="Text 9"/>
          <p:cNvSpPr/>
          <p:nvPr/>
        </p:nvSpPr>
        <p:spPr>
          <a:xfrm>
            <a:off x="6583680" y="2331720"/>
            <a:ext cx="8229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20%</a:t>
            </a:r>
            <a:endParaRPr lang="en-US" sz="1500" dirty="0"/>
          </a:p>
        </p:txBody>
      </p:sp>
      <p:sp>
        <p:nvSpPr>
          <p:cNvPr id="13" name="Text 10"/>
          <p:cNvSpPr/>
          <p:nvPr/>
        </p:nvSpPr>
        <p:spPr>
          <a:xfrm>
            <a:off x="7498080" y="2331720"/>
            <a:ext cx="4023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other 80%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6492240" y="3611880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OF REVENUE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6492240" y="3977640"/>
            <a:ext cx="5029200" cy="777240"/>
          </a:xfrm>
          <a:prstGeom prst="roundRect">
            <a:avLst>
              <a:gd name="adj" fmla="val 5882"/>
            </a:avLst>
          </a:prstGeom>
          <a:solidFill>
            <a:srgbClr val="E3EAF8"/>
          </a:solidFill>
          <a:ln/>
        </p:spPr>
      </p:sp>
      <p:sp>
        <p:nvSpPr>
          <p:cNvPr id="16" name="Shape 13"/>
          <p:cNvSpPr/>
          <p:nvPr/>
        </p:nvSpPr>
        <p:spPr>
          <a:xfrm>
            <a:off x="6492240" y="3977640"/>
            <a:ext cx="4023360" cy="777240"/>
          </a:xfrm>
          <a:prstGeom prst="roundRect">
            <a:avLst>
              <a:gd name="adj" fmla="val 5882"/>
            </a:avLst>
          </a:prstGeom>
          <a:solidFill>
            <a:srgbClr val="2E6DF0"/>
          </a:solidFill>
          <a:ln/>
        </p:spPr>
      </p:sp>
      <p:sp>
        <p:nvSpPr>
          <p:cNvPr id="17" name="Text 14"/>
          <p:cNvSpPr/>
          <p:nvPr/>
        </p:nvSpPr>
        <p:spPr>
          <a:xfrm>
            <a:off x="6583680" y="3977640"/>
            <a:ext cx="3840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80% of revenue</a:t>
            </a:r>
            <a:endParaRPr lang="en-US" sz="1500" dirty="0"/>
          </a:p>
        </p:txBody>
      </p:sp>
      <p:sp>
        <p:nvSpPr>
          <p:cNvPr id="18" name="Text 15"/>
          <p:cNvSpPr/>
          <p:nvPr/>
        </p:nvSpPr>
        <p:spPr>
          <a:xfrm>
            <a:off x="10515600" y="3977640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20%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6492240" y="4983480"/>
            <a:ext cx="5029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 top 20% of inventory produces ~80% of the revenue.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PATHWAY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Store, Many Margins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3736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already know it intuitively: you don't price a loose diamond like a one-of-a-kind estate piece. Demand and competitiveness decide the return you can hold.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594360" y="2651760"/>
            <a:ext cx="5349240" cy="3200400"/>
          </a:xfrm>
          <a:prstGeom prst="roundRect">
            <a:avLst>
              <a:gd name="adj" fmla="val 2286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960120" y="288036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COMPETITIVE / TRAFFIC DRIVERS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978408" y="3337560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978408" y="363931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2" name="Text 9"/>
          <p:cNvSpPr/>
          <p:nvPr/>
        </p:nvSpPr>
        <p:spPr>
          <a:xfrm>
            <a:off x="1234440" y="353872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Shoppable, comparable, price-transparent</a:t>
            </a:r>
            <a:endParaRPr lang="en-US" sz="1350" dirty="0"/>
          </a:p>
        </p:txBody>
      </p:sp>
      <p:sp>
        <p:nvSpPr>
          <p:cNvPr id="13" name="Shape 10"/>
          <p:cNvSpPr/>
          <p:nvPr/>
        </p:nvSpPr>
        <p:spPr>
          <a:xfrm>
            <a:off x="978408" y="418795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4" name="Text 11"/>
          <p:cNvSpPr/>
          <p:nvPr/>
        </p:nvSpPr>
        <p:spPr>
          <a:xfrm>
            <a:off x="1234440" y="408736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Priced fairly to win the customer</a:t>
            </a:r>
            <a:endParaRPr lang="en-US" sz="1350" dirty="0"/>
          </a:p>
        </p:txBody>
      </p:sp>
      <p:sp>
        <p:nvSpPr>
          <p:cNvPr id="15" name="Shape 12"/>
          <p:cNvSpPr/>
          <p:nvPr/>
        </p:nvSpPr>
        <p:spPr>
          <a:xfrm>
            <a:off x="978408" y="473659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6" name="Text 13"/>
          <p:cNvSpPr/>
          <p:nvPr/>
        </p:nvSpPr>
        <p:spPr>
          <a:xfrm>
            <a:off x="1234440" y="463600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Tighter margins by necessity</a:t>
            </a:r>
            <a:endParaRPr lang="en-US" sz="1350" dirty="0"/>
          </a:p>
        </p:txBody>
      </p:sp>
      <p:sp>
        <p:nvSpPr>
          <p:cNvPr id="17" name="Shape 14"/>
          <p:cNvSpPr/>
          <p:nvPr/>
        </p:nvSpPr>
        <p:spPr>
          <a:xfrm>
            <a:off x="978408" y="528523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1234440" y="518464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you acquire new buyers</a:t>
            </a:r>
            <a:endParaRPr lang="en-US" sz="1350" dirty="0"/>
          </a:p>
        </p:txBody>
      </p:sp>
      <p:sp>
        <p:nvSpPr>
          <p:cNvPr id="19" name="Shape 16"/>
          <p:cNvSpPr/>
          <p:nvPr/>
        </p:nvSpPr>
        <p:spPr>
          <a:xfrm>
            <a:off x="6172200" y="2651760"/>
            <a:ext cx="5349240" cy="3200400"/>
          </a:xfrm>
          <a:prstGeom prst="roundRect">
            <a:avLst>
              <a:gd name="adj" fmla="val 2286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537960" y="288036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UNIQUE / ONE-OF-A-KIND</a:t>
            </a:r>
            <a:endParaRPr lang="en-US" sz="1300" dirty="0"/>
          </a:p>
        </p:txBody>
      </p:sp>
      <p:sp>
        <p:nvSpPr>
          <p:cNvPr id="21" name="Shape 18"/>
          <p:cNvSpPr/>
          <p:nvPr/>
        </p:nvSpPr>
        <p:spPr>
          <a:xfrm>
            <a:off x="6556248" y="3337560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6556248" y="363931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3" name="Text 20"/>
          <p:cNvSpPr/>
          <p:nvPr/>
        </p:nvSpPr>
        <p:spPr>
          <a:xfrm>
            <a:off x="6812280" y="353872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Nothing comparable to shop against</a:t>
            </a:r>
            <a:endParaRPr lang="en-US" sz="1350" dirty="0"/>
          </a:p>
        </p:txBody>
      </p:sp>
      <p:sp>
        <p:nvSpPr>
          <p:cNvPr id="24" name="Shape 21"/>
          <p:cNvSpPr/>
          <p:nvPr/>
        </p:nvSpPr>
        <p:spPr>
          <a:xfrm>
            <a:off x="6556248" y="418795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5" name="Text 22"/>
          <p:cNvSpPr/>
          <p:nvPr/>
        </p:nvSpPr>
        <p:spPr>
          <a:xfrm>
            <a:off x="6812280" y="408736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largely set the price</a:t>
            </a:r>
            <a:endParaRPr lang="en-US" sz="1350" dirty="0"/>
          </a:p>
        </p:txBody>
      </p:sp>
      <p:sp>
        <p:nvSpPr>
          <p:cNvPr id="26" name="Shape 23"/>
          <p:cNvSpPr/>
          <p:nvPr/>
        </p:nvSpPr>
        <p:spPr>
          <a:xfrm>
            <a:off x="6556248" y="473659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7" name="Text 24"/>
          <p:cNvSpPr/>
          <p:nvPr/>
        </p:nvSpPr>
        <p:spPr>
          <a:xfrm>
            <a:off x="6812280" y="463600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Highest margins live here</a:t>
            </a:r>
            <a:endParaRPr lang="en-US" sz="1350" dirty="0"/>
          </a:p>
        </p:txBody>
      </p:sp>
      <p:sp>
        <p:nvSpPr>
          <p:cNvPr id="28" name="Shape 25"/>
          <p:cNvSpPr/>
          <p:nvPr/>
        </p:nvSpPr>
        <p:spPr>
          <a:xfrm>
            <a:off x="6556248" y="528523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9" name="Text 26"/>
          <p:cNvSpPr/>
          <p:nvPr/>
        </p:nvSpPr>
        <p:spPr>
          <a:xfrm>
            <a:off x="6812280" y="5184648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the real money is made</a:t>
            </a:r>
            <a:endParaRPr lang="en-US" sz="13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CONCRETE EXAMPLE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Loose Diamonds vs. Mountings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3736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5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clearest illustration of pricing to competitiveness sits in your own case.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594360" y="2423160"/>
            <a:ext cx="5349240" cy="3383280"/>
          </a:xfrm>
          <a:prstGeom prst="roundRect">
            <a:avLst>
              <a:gd name="adj" fmla="val 2162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05840" y="269748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LOOSE DIAMONDS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1005840" y="3246120"/>
            <a:ext cx="2103120" cy="457200"/>
          </a:xfrm>
          <a:prstGeom prst="roundRect">
            <a:avLst>
              <a:gd name="adj" fmla="val 50000"/>
            </a:avLst>
          </a:prstGeom>
          <a:solidFill>
            <a:srgbClr val="E3EAF8"/>
          </a:solidFill>
          <a:ln/>
        </p:spPr>
      </p:sp>
      <p:sp>
        <p:nvSpPr>
          <p:cNvPr id="11" name="Text 8"/>
          <p:cNvSpPr/>
          <p:nvPr/>
        </p:nvSpPr>
        <p:spPr>
          <a:xfrm>
            <a:off x="1005840" y="3246120"/>
            <a:ext cx="21031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spc="1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 MARGIN</a:t>
            </a:r>
            <a:endParaRPr lang="en-US" sz="1150" dirty="0"/>
          </a:p>
        </p:txBody>
      </p:sp>
      <p:sp>
        <p:nvSpPr>
          <p:cNvPr id="12" name="Text 9"/>
          <p:cNvSpPr/>
          <p:nvPr/>
        </p:nvSpPr>
        <p:spPr>
          <a:xfrm>
            <a:off x="1005840" y="3886200"/>
            <a:ext cx="45720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shopper can pull up a GIA-graded 1.4ct and compare prices in seconds. Get too far off the board and you lose their trust — so these stay fair and competitive.</a:t>
            </a:r>
            <a:endParaRPr lang="en-US" sz="1500" dirty="0"/>
          </a:p>
        </p:txBody>
      </p:sp>
      <p:sp>
        <p:nvSpPr>
          <p:cNvPr id="13" name="Shape 10"/>
          <p:cNvSpPr/>
          <p:nvPr/>
        </p:nvSpPr>
        <p:spPr>
          <a:xfrm>
            <a:off x="6172200" y="2423160"/>
            <a:ext cx="5349240" cy="3383280"/>
          </a:xfrm>
          <a:prstGeom prst="roundRect">
            <a:avLst>
              <a:gd name="adj" fmla="val 2162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583680" y="269748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MOUNTINGS &amp; UNIQUE PIECES</a:t>
            </a:r>
            <a:endParaRPr lang="en-US" sz="2000" dirty="0"/>
          </a:p>
        </p:txBody>
      </p:sp>
      <p:sp>
        <p:nvSpPr>
          <p:cNvPr id="15" name="Shape 12"/>
          <p:cNvSpPr/>
          <p:nvPr/>
        </p:nvSpPr>
        <p:spPr>
          <a:xfrm>
            <a:off x="6583680" y="3246120"/>
            <a:ext cx="2103120" cy="457200"/>
          </a:xfrm>
          <a:prstGeom prst="roundRect">
            <a:avLst>
              <a:gd name="adj" fmla="val 50000"/>
            </a:avLst>
          </a:prstGeom>
          <a:solidFill>
            <a:srgbClr val="2E6DF0"/>
          </a:solidFill>
          <a:ln/>
        </p:spPr>
      </p:sp>
      <p:sp>
        <p:nvSpPr>
          <p:cNvPr id="16" name="Text 13"/>
          <p:cNvSpPr/>
          <p:nvPr/>
        </p:nvSpPr>
        <p:spPr>
          <a:xfrm>
            <a:off x="6583680" y="3246120"/>
            <a:ext cx="21031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spc="1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HIGHER MARGIN</a:t>
            </a:r>
            <a:endParaRPr lang="en-US" sz="1150" dirty="0"/>
          </a:p>
        </p:txBody>
      </p:sp>
      <p:sp>
        <p:nvSpPr>
          <p:cNvPr id="17" name="Text 14"/>
          <p:cNvSpPr/>
          <p:nvPr/>
        </p:nvSpPr>
        <p:spPr>
          <a:xfrm>
            <a:off x="6583680" y="3886200"/>
            <a:ext cx="45720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There's nothing directly comparable to shop against. You can set the price you want — this is where margin, and profit, are built.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PRICE TO THE JOURNEY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Up Front, Margin on the Back End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796735" y="640080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Margins  ·  Pricing Strategy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3736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Win the first, competitive purchase on fair pricing — then earn your margin as the relationship deepens into unique, higher-value pieces.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822960" y="4251960"/>
            <a:ext cx="3429000" cy="1554480"/>
          </a:xfrm>
          <a:prstGeom prst="roundRect">
            <a:avLst>
              <a:gd name="adj" fmla="val 4706"/>
            </a:avLst>
          </a:prstGeom>
          <a:solidFill>
            <a:srgbClr val="2E4A8C"/>
          </a:solidFill>
          <a:ln/>
        </p:spPr>
      </p:sp>
      <p:sp>
        <p:nvSpPr>
          <p:cNvPr id="9" name="Text 6"/>
          <p:cNvSpPr/>
          <p:nvPr/>
        </p:nvSpPr>
        <p:spPr>
          <a:xfrm>
            <a:off x="1143000" y="4507992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MARGIN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1143000" y="4818888"/>
            <a:ext cx="2880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Entry &amp; Competitive</a:t>
            </a:r>
            <a:endParaRPr lang="en-US" sz="1800" dirty="0"/>
          </a:p>
        </p:txBody>
      </p:sp>
      <p:sp>
        <p:nvSpPr>
          <p:cNvPr id="11" name="Text 8"/>
          <p:cNvSpPr/>
          <p:nvPr/>
        </p:nvSpPr>
        <p:spPr>
          <a:xfrm>
            <a:off x="1143000" y="5276088"/>
            <a:ext cx="2880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Traffic drivers, first purchases</a:t>
            </a:r>
            <a:endParaRPr lang="en-US" sz="1250" dirty="0"/>
          </a:p>
        </p:txBody>
      </p:sp>
      <p:sp>
        <p:nvSpPr>
          <p:cNvPr id="12" name="Shape 9"/>
          <p:cNvSpPr/>
          <p:nvPr/>
        </p:nvSpPr>
        <p:spPr>
          <a:xfrm>
            <a:off x="4544568" y="3657600"/>
            <a:ext cx="3429000" cy="2148840"/>
          </a:xfrm>
          <a:prstGeom prst="roundRect">
            <a:avLst>
              <a:gd name="adj" fmla="val 3404"/>
            </a:avLst>
          </a:prstGeom>
          <a:solidFill>
            <a:srgbClr val="1B356E"/>
          </a:solidFill>
          <a:ln/>
        </p:spPr>
      </p:sp>
      <p:sp>
        <p:nvSpPr>
          <p:cNvPr id="13" name="Text 10"/>
          <p:cNvSpPr/>
          <p:nvPr/>
        </p:nvSpPr>
        <p:spPr>
          <a:xfrm>
            <a:off x="4864608" y="3913632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MODERATE MARGIN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4864608" y="4224528"/>
            <a:ext cx="2880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Repeat &amp; Trust</a:t>
            </a:r>
            <a:endParaRPr lang="en-US" sz="1800" dirty="0"/>
          </a:p>
        </p:txBody>
      </p:sp>
      <p:sp>
        <p:nvSpPr>
          <p:cNvPr id="15" name="Text 12"/>
          <p:cNvSpPr/>
          <p:nvPr/>
        </p:nvSpPr>
        <p:spPr>
          <a:xfrm>
            <a:off x="4864608" y="4681728"/>
            <a:ext cx="2880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 come back for you</a:t>
            </a:r>
            <a:endParaRPr lang="en-US" sz="1250" dirty="0"/>
          </a:p>
        </p:txBody>
      </p:sp>
      <p:sp>
        <p:nvSpPr>
          <p:cNvPr id="16" name="Shape 13"/>
          <p:cNvSpPr/>
          <p:nvPr/>
        </p:nvSpPr>
        <p:spPr>
          <a:xfrm>
            <a:off x="8266176" y="3063240"/>
            <a:ext cx="3429000" cy="2743200"/>
          </a:xfrm>
          <a:prstGeom prst="roundRect">
            <a:avLst>
              <a:gd name="adj" fmla="val 2667"/>
            </a:avLst>
          </a:prstGeom>
          <a:solidFill>
            <a:srgbClr val="0E1E44"/>
          </a:solidFill>
          <a:ln/>
        </p:spPr>
      </p:sp>
      <p:sp>
        <p:nvSpPr>
          <p:cNvPr id="17" name="Text 14"/>
          <p:cNvSpPr/>
          <p:nvPr/>
        </p:nvSpPr>
        <p:spPr>
          <a:xfrm>
            <a:off x="8586216" y="3319272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HIGHEST MARGIN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8586216" y="3630168"/>
            <a:ext cx="2880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Unique &amp; One-of-a-Kind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8586216" y="4087368"/>
            <a:ext cx="2880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Pieces only you have</a:t>
            </a:r>
            <a:endParaRPr lang="en-US" sz="1250" dirty="0"/>
          </a:p>
        </p:txBody>
      </p:sp>
      <p:sp>
        <p:nvSpPr>
          <p:cNvPr id="20" name="Text 17"/>
          <p:cNvSpPr/>
          <p:nvPr/>
        </p:nvSpPr>
        <p:spPr>
          <a:xfrm>
            <a:off x="822960" y="594360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MARGIN RISES ALONG THE JOURNEY  →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2026-08-01T04:15:47Z</dcterms:created>
  <dcterms:modified xsi:type="dcterms:W3CDTF">2026-08-01T04:15:47Z</dcterms:modified>
</cp:coreProperties>
</file>